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75" r:id="rId5"/>
    <p:sldId id="296" r:id="rId6"/>
    <p:sldId id="291" r:id="rId7"/>
    <p:sldId id="257" r:id="rId8"/>
    <p:sldId id="292" r:id="rId9"/>
    <p:sldId id="285" r:id="rId10"/>
    <p:sldId id="297" r:id="rId11"/>
    <p:sldId id="293" r:id="rId12"/>
    <p:sldId id="276" r:id="rId13"/>
    <p:sldId id="277" r:id="rId14"/>
    <p:sldId id="278" r:id="rId15"/>
    <p:sldId id="294" r:id="rId16"/>
    <p:sldId id="279" r:id="rId17"/>
    <p:sldId id="280" r:id="rId18"/>
    <p:sldId id="295" r:id="rId19"/>
    <p:sldId id="289" r:id="rId20"/>
    <p:sldId id="29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B489"/>
    <a:srgbClr val="7E8584"/>
    <a:srgbClr val="F277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25" autoAdjust="0"/>
    <p:restoredTop sz="84756" autoAdjust="0"/>
  </p:normalViewPr>
  <p:slideViewPr>
    <p:cSldViewPr snapToGrid="0" snapToObjects="1">
      <p:cViewPr varScale="1">
        <p:scale>
          <a:sx n="96" d="100"/>
          <a:sy n="96" d="100"/>
        </p:scale>
        <p:origin x="169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Martin" userId="fca3622d-4548-4f1c-bf3c-64262bdd8f33" providerId="ADAL" clId="{9C9A5711-474F-435C-8996-F1139B43F8DE}"/>
    <pc:docChg chg="modSld">
      <pc:chgData name="Paul Martin" userId="fca3622d-4548-4f1c-bf3c-64262bdd8f33" providerId="ADAL" clId="{9C9A5711-474F-435C-8996-F1139B43F8DE}" dt="2021-07-14T13:13:03.025" v="0" actId="1076"/>
      <pc:docMkLst>
        <pc:docMk/>
      </pc:docMkLst>
      <pc:sldChg chg="modSp mod">
        <pc:chgData name="Paul Martin" userId="fca3622d-4548-4f1c-bf3c-64262bdd8f33" providerId="ADAL" clId="{9C9A5711-474F-435C-8996-F1139B43F8DE}" dt="2021-07-14T13:13:03.025" v="0" actId="1076"/>
        <pc:sldMkLst>
          <pc:docMk/>
          <pc:sldMk cId="4170326168" sldId="292"/>
        </pc:sldMkLst>
        <pc:spChg chg="mod">
          <ac:chgData name="Paul Martin" userId="fca3622d-4548-4f1c-bf3c-64262bdd8f33" providerId="ADAL" clId="{9C9A5711-474F-435C-8996-F1139B43F8DE}" dt="2021-07-14T13:13:03.025" v="0" actId="1076"/>
          <ac:spMkLst>
            <pc:docMk/>
            <pc:sldMk cId="4170326168" sldId="292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8F5FA-0604-D747-BABC-ED836ECA5F34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19588-E0E2-A446-9723-BD3C46E20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23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19588-E0E2-A446-9723-BD3C46E200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23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19588-E0E2-A446-9723-BD3C46E200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37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19588-E0E2-A446-9723-BD3C46E200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88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19588-E0E2-A446-9723-BD3C46E200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25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19588-E0E2-A446-9723-BD3C46E200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25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19588-E0E2-A446-9723-BD3C46E200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91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1D28-1EEB-9241-B118-4542E8AFB4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9EE22-13B4-6C42-9342-AA9C0CD9B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74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1D28-1EEB-9241-B118-4542E8AFB4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9EE22-13B4-6C42-9342-AA9C0CD9B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1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1D28-1EEB-9241-B118-4542E8AFB4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9EE22-13B4-6C42-9342-AA9C0CD9B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0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21151" y="647700"/>
            <a:ext cx="4110038" cy="792582"/>
          </a:xfrm>
        </p:spPr>
        <p:txBody>
          <a:bodyPr/>
          <a:lstStyle>
            <a:lvl1pPr algn="l">
              <a:lnSpc>
                <a:spcPts val="3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21150" y="1541637"/>
            <a:ext cx="4110038" cy="27575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00" y="548902"/>
            <a:ext cx="2076608" cy="548204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121150" y="1856780"/>
            <a:ext cx="3152775" cy="323714"/>
          </a:xfr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5377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 Option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28713" y="2474650"/>
            <a:ext cx="6892925" cy="2901950"/>
          </a:xfrm>
        </p:spPr>
        <p:txBody>
          <a:bodyPr/>
          <a:lstStyle>
            <a:lvl1pPr algn="ctr">
              <a:lnSpc>
                <a:spcPts val="4500"/>
              </a:lnSpc>
              <a:spcBef>
                <a:spcPts val="0"/>
              </a:spcBef>
              <a:spcAft>
                <a:spcPts val="1984"/>
              </a:spcAft>
              <a:defRPr sz="4000" b="1">
                <a:solidFill>
                  <a:schemeClr val="tx2"/>
                </a:solidFill>
              </a:defRPr>
            </a:lvl1pPr>
            <a:lvl2pPr marL="0" indent="0" algn="ctr">
              <a:spcBef>
                <a:spcPts val="0"/>
              </a:spcBef>
              <a:buNone/>
              <a:defRPr i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83" y="6451801"/>
            <a:ext cx="1633731" cy="11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1D28-1EEB-9241-B118-4542E8AFB4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9EE22-13B4-6C42-9342-AA9C0CD9B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42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1D28-1EEB-9241-B118-4542E8AFB4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9EE22-13B4-6C42-9342-AA9C0CD9B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34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1D28-1EEB-9241-B118-4542E8AFB4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9EE22-13B4-6C42-9342-AA9C0CD9B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46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1D28-1EEB-9241-B118-4542E8AFB4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9EE22-13B4-6C42-9342-AA9C0CD9B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64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1D28-1EEB-9241-B118-4542E8AFB4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9EE22-13B4-6C42-9342-AA9C0CD9B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4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1D28-1EEB-9241-B118-4542E8AFB4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9EE22-13B4-6C42-9342-AA9C0CD9B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28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1D28-1EEB-9241-B118-4542E8AFB4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9EE22-13B4-6C42-9342-AA9C0CD9B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29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1D28-1EEB-9241-B118-4542E8AFB4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9EE22-13B4-6C42-9342-AA9C0CD9B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60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D1D28-1EEB-9241-B118-4542E8AFB4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9EE22-13B4-6C42-9342-AA9C0CD9B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7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jp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11" Type="http://schemas.openxmlformats.org/officeDocument/2006/relationships/image" Target="../media/image22.emf"/><Relationship Id="rId5" Type="http://schemas.openxmlformats.org/officeDocument/2006/relationships/image" Target="../media/image25.emf"/><Relationship Id="rId10" Type="http://schemas.openxmlformats.org/officeDocument/2006/relationships/image" Target="../media/image30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1.jp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22.emf"/><Relationship Id="rId9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21150" y="762000"/>
            <a:ext cx="4108449" cy="678282"/>
          </a:xfrm>
        </p:spPr>
        <p:txBody>
          <a:bodyPr>
            <a:normAutofit fontScale="90000"/>
          </a:bodyPr>
          <a:lstStyle/>
          <a:p>
            <a:r>
              <a:rPr lang="en-GB" dirty="0"/>
              <a:t>Title Presentation here in font Calibri Bold 28/30pt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1641" y="500346"/>
            <a:ext cx="5935904" cy="1108473"/>
          </a:xfrm>
        </p:spPr>
        <p:txBody>
          <a:bodyPr>
            <a:noAutofit/>
          </a:bodyPr>
          <a:lstStyle/>
          <a:p>
            <a:r>
              <a:rPr lang="en-GB" sz="3400" dirty="0">
                <a:solidFill>
                  <a:srgbClr val="17B489"/>
                </a:solidFill>
              </a:rPr>
              <a:t>How do I help my students choose a university and course? </a:t>
            </a:r>
            <a:endParaRPr lang="en-US" sz="3400" dirty="0">
              <a:solidFill>
                <a:srgbClr val="17B489"/>
              </a:solidFill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2711641" y="1750562"/>
            <a:ext cx="4628894" cy="69735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Name of school/organisation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025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and_PPT_BG_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ext Placeholder 2"/>
          <p:cNvSpPr txBox="1">
            <a:spLocks/>
          </p:cNvSpPr>
          <p:nvPr/>
        </p:nvSpPr>
        <p:spPr>
          <a:xfrm>
            <a:off x="974769" y="1022381"/>
            <a:ext cx="1492886" cy="37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800" b="0" dirty="0">
                <a:solidFill>
                  <a:srgbClr val="F2772B"/>
                </a:solidFill>
              </a:rPr>
              <a:t>Lectures</a:t>
            </a: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974769" y="2355685"/>
            <a:ext cx="1936353" cy="37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800" b="0" dirty="0">
                <a:solidFill>
                  <a:srgbClr val="F2772B"/>
                </a:solidFill>
              </a:rPr>
              <a:t>Case studies</a:t>
            </a: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974770" y="3688989"/>
            <a:ext cx="2605970" cy="37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800" b="0" dirty="0">
                <a:solidFill>
                  <a:srgbClr val="F2772B"/>
                </a:solidFill>
              </a:rPr>
              <a:t>Work placements</a:t>
            </a:r>
          </a:p>
        </p:txBody>
      </p:sp>
      <p:sp>
        <p:nvSpPr>
          <p:cNvPr id="31" name="Text Placeholder 2"/>
          <p:cNvSpPr txBox="1">
            <a:spLocks/>
          </p:cNvSpPr>
          <p:nvPr/>
        </p:nvSpPr>
        <p:spPr>
          <a:xfrm>
            <a:off x="1848863" y="1689033"/>
            <a:ext cx="2412021" cy="37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800" b="0" dirty="0">
                <a:solidFill>
                  <a:srgbClr val="F2772B"/>
                </a:solidFill>
              </a:rPr>
              <a:t>Seminars and tutorials</a:t>
            </a:r>
          </a:p>
        </p:txBody>
      </p:sp>
      <p:sp>
        <p:nvSpPr>
          <p:cNvPr id="32" name="Text Placeholder 2"/>
          <p:cNvSpPr txBox="1">
            <a:spLocks/>
          </p:cNvSpPr>
          <p:nvPr/>
        </p:nvSpPr>
        <p:spPr>
          <a:xfrm>
            <a:off x="1848864" y="3022337"/>
            <a:ext cx="2257627" cy="37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800" b="0" dirty="0">
                <a:solidFill>
                  <a:srgbClr val="F2772B"/>
                </a:solidFill>
              </a:rPr>
              <a:t>Group work</a:t>
            </a:r>
          </a:p>
        </p:txBody>
      </p:sp>
      <p:sp>
        <p:nvSpPr>
          <p:cNvPr id="33" name="Text Placeholder 2"/>
          <p:cNvSpPr txBox="1">
            <a:spLocks/>
          </p:cNvSpPr>
          <p:nvPr/>
        </p:nvSpPr>
        <p:spPr>
          <a:xfrm>
            <a:off x="1848864" y="4355641"/>
            <a:ext cx="2605970" cy="37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800" b="0" dirty="0">
                <a:solidFill>
                  <a:srgbClr val="F2772B"/>
                </a:solidFill>
              </a:rPr>
              <a:t>Problem-based learning</a:t>
            </a:r>
          </a:p>
        </p:txBody>
      </p:sp>
      <p:sp>
        <p:nvSpPr>
          <p:cNvPr id="39" name="Text Placeholder 2"/>
          <p:cNvSpPr txBox="1">
            <a:spLocks/>
          </p:cNvSpPr>
          <p:nvPr/>
        </p:nvSpPr>
        <p:spPr>
          <a:xfrm>
            <a:off x="974770" y="5022291"/>
            <a:ext cx="2605970" cy="37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800" b="0" dirty="0">
                <a:solidFill>
                  <a:srgbClr val="F2772B"/>
                </a:solidFill>
              </a:rPr>
              <a:t>Practical work</a:t>
            </a:r>
          </a:p>
        </p:txBody>
      </p:sp>
      <p:pic>
        <p:nvPicPr>
          <p:cNvPr id="10" name="Picture 9" descr="Lecture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3" y="1027980"/>
            <a:ext cx="480996" cy="419592"/>
          </a:xfrm>
          <a:prstGeom prst="rect">
            <a:avLst/>
          </a:prstGeom>
        </p:spPr>
      </p:pic>
      <p:pic>
        <p:nvPicPr>
          <p:cNvPr id="20" name="Picture 19" descr="Seminar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95" y="1644025"/>
            <a:ext cx="594650" cy="450722"/>
          </a:xfrm>
          <a:prstGeom prst="rect">
            <a:avLst/>
          </a:prstGeom>
        </p:spPr>
      </p:pic>
      <p:pic>
        <p:nvPicPr>
          <p:cNvPr id="40" name="Picture 39" descr="Case_Studies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59" y="2254887"/>
            <a:ext cx="628910" cy="567438"/>
          </a:xfrm>
          <a:prstGeom prst="rect">
            <a:avLst/>
          </a:prstGeom>
        </p:spPr>
      </p:pic>
      <p:pic>
        <p:nvPicPr>
          <p:cNvPr id="41" name="Picture 40" descr="Group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95" y="2902963"/>
            <a:ext cx="594650" cy="581032"/>
          </a:xfrm>
          <a:prstGeom prst="rect">
            <a:avLst/>
          </a:prstGeom>
        </p:spPr>
      </p:pic>
      <p:pic>
        <p:nvPicPr>
          <p:cNvPr id="42" name="Picture 41" descr="Work_Placement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5" y="3638591"/>
            <a:ext cx="512984" cy="446957"/>
          </a:xfrm>
          <a:prstGeom prst="rect">
            <a:avLst/>
          </a:prstGeom>
        </p:spPr>
      </p:pic>
      <p:pic>
        <p:nvPicPr>
          <p:cNvPr id="43" name="Picture 42" descr="Problem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15" y="4243570"/>
            <a:ext cx="359247" cy="538870"/>
          </a:xfrm>
          <a:prstGeom prst="rect">
            <a:avLst/>
          </a:prstGeom>
        </p:spPr>
      </p:pic>
      <p:pic>
        <p:nvPicPr>
          <p:cNvPr id="44" name="Picture 43" descr="Practical.ep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3" y="4971891"/>
            <a:ext cx="501896" cy="46471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24959" y="144969"/>
            <a:ext cx="5228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2772B"/>
                </a:solidFill>
              </a:rPr>
              <a:t>Different teaching styles</a:t>
            </a:r>
            <a:endParaRPr lang="en-US" sz="3600" dirty="0">
              <a:solidFill>
                <a:srgbClr val="F2772B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55195" y="872115"/>
            <a:ext cx="5047047" cy="0"/>
          </a:xfrm>
          <a:prstGeom prst="line">
            <a:avLst/>
          </a:prstGeom>
          <a:ln>
            <a:solidFill>
              <a:srgbClr val="F277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290141" y="6475583"/>
            <a:ext cx="2329164" cy="107722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GB" sz="700" b="1" dirty="0">
                <a:solidFill>
                  <a:srgbClr val="FFFFFF"/>
                </a:solidFill>
              </a:rPr>
              <a:t>How do I help my students choose a university and course? </a:t>
            </a:r>
            <a:r>
              <a:rPr lang="en-GB" sz="700" b="1" dirty="0">
                <a:solidFill>
                  <a:srgbClr val="F2772B"/>
                </a:solidFill>
              </a:rPr>
              <a:t>/</a:t>
            </a:r>
            <a:r>
              <a:rPr lang="en-GB" sz="700" b="1" dirty="0">
                <a:solidFill>
                  <a:srgbClr val="FFFFFF"/>
                </a:solidFill>
              </a:rPr>
              <a:t> 9</a:t>
            </a:r>
            <a:endParaRPr lang="en-US" sz="700" b="1" dirty="0">
              <a:solidFill>
                <a:srgbClr val="FFFFFF"/>
              </a:solidFill>
            </a:endParaRPr>
          </a:p>
        </p:txBody>
      </p:sp>
      <p:pic>
        <p:nvPicPr>
          <p:cNvPr id="27" name="Picture 26" descr="Info_Icon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3" y="5963520"/>
            <a:ext cx="360000" cy="360000"/>
          </a:xfrm>
          <a:prstGeom prst="rect">
            <a:avLst/>
          </a:prstGeom>
        </p:spPr>
      </p:pic>
      <p:sp>
        <p:nvSpPr>
          <p:cNvPr id="30" name="Text Placeholder 2"/>
          <p:cNvSpPr txBox="1">
            <a:spLocks/>
          </p:cNvSpPr>
          <p:nvPr/>
        </p:nvSpPr>
        <p:spPr>
          <a:xfrm>
            <a:off x="677491" y="6025295"/>
            <a:ext cx="3673128" cy="2263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r>
              <a:rPr lang="en-GB" sz="1400" b="0" dirty="0">
                <a:solidFill>
                  <a:srgbClr val="17B489"/>
                </a:solidFill>
              </a:rPr>
              <a:t>For more information see page 26-27 of the guide </a:t>
            </a:r>
          </a:p>
        </p:txBody>
      </p:sp>
    </p:spTree>
    <p:extLst>
      <p:ext uri="{BB962C8B-B14F-4D97-AF65-F5344CB8AC3E}">
        <p14:creationId xmlns:p14="http://schemas.microsoft.com/office/powerpoint/2010/main" val="251927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rand_PPT_BG_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ext Placeholder 2"/>
          <p:cNvSpPr txBox="1">
            <a:spLocks/>
          </p:cNvSpPr>
          <p:nvPr/>
        </p:nvSpPr>
        <p:spPr>
          <a:xfrm>
            <a:off x="880687" y="1601365"/>
            <a:ext cx="1492886" cy="37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800" b="0" dirty="0">
                <a:solidFill>
                  <a:srgbClr val="F2772B"/>
                </a:solidFill>
              </a:rPr>
              <a:t>Examinations</a:t>
            </a:r>
          </a:p>
        </p:txBody>
      </p:sp>
      <p:pic>
        <p:nvPicPr>
          <p:cNvPr id="24" name="Picture 23" descr="Info_Ic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3" y="5963520"/>
            <a:ext cx="360000" cy="360000"/>
          </a:xfrm>
          <a:prstGeom prst="rect">
            <a:avLst/>
          </a:prstGeom>
        </p:spPr>
      </p:pic>
      <p:sp>
        <p:nvSpPr>
          <p:cNvPr id="25" name="Text Placeholder 2"/>
          <p:cNvSpPr txBox="1">
            <a:spLocks/>
          </p:cNvSpPr>
          <p:nvPr/>
        </p:nvSpPr>
        <p:spPr>
          <a:xfrm>
            <a:off x="677491" y="6025295"/>
            <a:ext cx="3429000" cy="2263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r>
              <a:rPr lang="en-GB" sz="1400" b="0" dirty="0">
                <a:solidFill>
                  <a:srgbClr val="17B489"/>
                </a:solidFill>
              </a:rPr>
              <a:t>For more information see page 29 of the guide </a:t>
            </a: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880687" y="3043081"/>
            <a:ext cx="1936353" cy="37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800" b="0" dirty="0">
                <a:solidFill>
                  <a:srgbClr val="F2772B"/>
                </a:solidFill>
              </a:rPr>
              <a:t>Research projects</a:t>
            </a: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1088149" y="4484797"/>
            <a:ext cx="2605970" cy="37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800" b="0" dirty="0">
                <a:solidFill>
                  <a:srgbClr val="F2772B"/>
                </a:solidFill>
              </a:rPr>
              <a:t>Project work</a:t>
            </a:r>
          </a:p>
        </p:txBody>
      </p:sp>
      <p:sp>
        <p:nvSpPr>
          <p:cNvPr id="31" name="Text Placeholder 2"/>
          <p:cNvSpPr txBox="1">
            <a:spLocks/>
          </p:cNvSpPr>
          <p:nvPr/>
        </p:nvSpPr>
        <p:spPr>
          <a:xfrm>
            <a:off x="1848863" y="2322223"/>
            <a:ext cx="2412021" cy="37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800" b="0" dirty="0">
                <a:solidFill>
                  <a:srgbClr val="F2772B"/>
                </a:solidFill>
              </a:rPr>
              <a:t>Presentations</a:t>
            </a:r>
          </a:p>
        </p:txBody>
      </p:sp>
      <p:sp>
        <p:nvSpPr>
          <p:cNvPr id="32" name="Text Placeholder 2"/>
          <p:cNvSpPr txBox="1">
            <a:spLocks/>
          </p:cNvSpPr>
          <p:nvPr/>
        </p:nvSpPr>
        <p:spPr>
          <a:xfrm>
            <a:off x="1848864" y="3763939"/>
            <a:ext cx="2257627" cy="37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800" b="0" dirty="0">
                <a:solidFill>
                  <a:srgbClr val="F2772B"/>
                </a:solidFill>
              </a:rPr>
              <a:t>Dissertations</a:t>
            </a:r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>
            <a:off x="1848864" y="5205655"/>
            <a:ext cx="2605970" cy="37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800" b="0" dirty="0">
                <a:solidFill>
                  <a:srgbClr val="F2772B"/>
                </a:solidFill>
              </a:rPr>
              <a:t>Reports and essays</a:t>
            </a:r>
          </a:p>
        </p:txBody>
      </p:sp>
      <p:pic>
        <p:nvPicPr>
          <p:cNvPr id="3" name="Picture 2" descr="Exam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7" y="1565374"/>
            <a:ext cx="401109" cy="433198"/>
          </a:xfrm>
          <a:prstGeom prst="rect">
            <a:avLst/>
          </a:prstGeom>
        </p:spPr>
      </p:pic>
      <p:pic>
        <p:nvPicPr>
          <p:cNvPr id="6" name="Picture 5" descr="Presentations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74" y="2189961"/>
            <a:ext cx="480190" cy="591003"/>
          </a:xfrm>
          <a:prstGeom prst="rect">
            <a:avLst/>
          </a:prstGeom>
        </p:spPr>
      </p:pic>
      <p:pic>
        <p:nvPicPr>
          <p:cNvPr id="7" name="Picture 6" descr="Research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1" y="2920899"/>
            <a:ext cx="290604" cy="581207"/>
          </a:xfrm>
          <a:prstGeom prst="rect">
            <a:avLst/>
          </a:prstGeom>
        </p:spPr>
      </p:pic>
      <p:pic>
        <p:nvPicPr>
          <p:cNvPr id="8" name="Picture 7" descr="Dissertation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28" y="3622258"/>
            <a:ext cx="492536" cy="615670"/>
          </a:xfrm>
          <a:prstGeom prst="rect">
            <a:avLst/>
          </a:prstGeom>
        </p:spPr>
      </p:pic>
      <p:pic>
        <p:nvPicPr>
          <p:cNvPr id="9" name="Picture 8" descr="Project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65" y="4383432"/>
            <a:ext cx="754962" cy="526487"/>
          </a:xfrm>
          <a:prstGeom prst="rect">
            <a:avLst/>
          </a:prstGeom>
        </p:spPr>
      </p:pic>
      <p:pic>
        <p:nvPicPr>
          <p:cNvPr id="11" name="Picture 10" descr="Reports.ep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73" y="5102474"/>
            <a:ext cx="480189" cy="62142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24959" y="144969"/>
            <a:ext cx="5228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2772B"/>
                </a:solidFill>
              </a:rPr>
              <a:t>Different assessment methods</a:t>
            </a:r>
            <a:endParaRPr lang="en-US" sz="3600" dirty="0">
              <a:solidFill>
                <a:srgbClr val="F2772B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55195" y="1393855"/>
            <a:ext cx="5047047" cy="0"/>
          </a:xfrm>
          <a:prstGeom prst="line">
            <a:avLst/>
          </a:prstGeom>
          <a:ln>
            <a:solidFill>
              <a:srgbClr val="F277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34037" y="6475583"/>
            <a:ext cx="2385268" cy="107722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GB" sz="700" b="1" dirty="0">
                <a:solidFill>
                  <a:srgbClr val="FFFFFF"/>
                </a:solidFill>
              </a:rPr>
              <a:t>How do I help my students choose a university and course? </a:t>
            </a:r>
            <a:r>
              <a:rPr lang="en-GB" sz="700" b="1" dirty="0">
                <a:solidFill>
                  <a:srgbClr val="F2772B"/>
                </a:solidFill>
              </a:rPr>
              <a:t>/</a:t>
            </a:r>
            <a:r>
              <a:rPr lang="en-GB" sz="700" b="1" dirty="0">
                <a:solidFill>
                  <a:srgbClr val="FFFFFF"/>
                </a:solidFill>
              </a:rPr>
              <a:t> 10</a:t>
            </a:r>
            <a:endParaRPr lang="en-US" sz="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790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trand_PPT_BG_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56769" y="4411492"/>
            <a:ext cx="2838365" cy="315184"/>
          </a:xfrm>
          <a:prstGeom prst="roundRect">
            <a:avLst/>
          </a:prstGeom>
          <a:solidFill>
            <a:srgbClr val="F2772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56769" y="5627248"/>
            <a:ext cx="2639285" cy="315184"/>
          </a:xfrm>
          <a:prstGeom prst="roundRect">
            <a:avLst/>
          </a:prstGeom>
          <a:solidFill>
            <a:srgbClr val="F2772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2372064" y="4829491"/>
            <a:ext cx="1588964" cy="315184"/>
          </a:xfrm>
          <a:prstGeom prst="roundRect">
            <a:avLst/>
          </a:prstGeom>
          <a:solidFill>
            <a:srgbClr val="F2772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456770" y="4829491"/>
            <a:ext cx="1829230" cy="315184"/>
          </a:xfrm>
          <a:prstGeom prst="roundRect">
            <a:avLst/>
          </a:prstGeom>
          <a:solidFill>
            <a:srgbClr val="F2772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456770" y="4005995"/>
            <a:ext cx="1829230" cy="315184"/>
          </a:xfrm>
          <a:prstGeom prst="roundRect">
            <a:avLst/>
          </a:prstGeom>
          <a:solidFill>
            <a:srgbClr val="F2772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3214212" y="3601385"/>
            <a:ext cx="1428779" cy="315184"/>
          </a:xfrm>
          <a:prstGeom prst="roundRect">
            <a:avLst/>
          </a:prstGeom>
          <a:solidFill>
            <a:srgbClr val="F2772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55195" y="1768494"/>
            <a:ext cx="4457075" cy="1496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984"/>
              </a:spcBef>
              <a:buNone/>
            </a:pPr>
            <a:r>
              <a:rPr lang="en-US" sz="2400" b="0" dirty="0">
                <a:solidFill>
                  <a:srgbClr val="F2772B"/>
                </a:solidFill>
              </a:rPr>
              <a:t>List all the reasons why students choose a particular course and university and rank them in order</a:t>
            </a:r>
            <a:br>
              <a:rPr lang="en-US" sz="2400" b="0" dirty="0">
                <a:solidFill>
                  <a:srgbClr val="F2772B"/>
                </a:solidFill>
              </a:rPr>
            </a:br>
            <a:r>
              <a:rPr lang="en-US" sz="2400" b="0" dirty="0">
                <a:solidFill>
                  <a:srgbClr val="F2772B"/>
                </a:solidFill>
              </a:rPr>
              <a:t>of importance.</a:t>
            </a:r>
            <a:endParaRPr lang="en-GB" sz="2400" b="0" dirty="0">
              <a:solidFill>
                <a:srgbClr val="F2772B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56770" y="3601385"/>
            <a:ext cx="902474" cy="315184"/>
          </a:xfrm>
          <a:prstGeom prst="roundRect">
            <a:avLst/>
          </a:prstGeom>
          <a:solidFill>
            <a:srgbClr val="F2772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6770" y="3573339"/>
            <a:ext cx="902474" cy="315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500" b="0" dirty="0">
                <a:solidFill>
                  <a:schemeClr val="bg1"/>
                </a:solidFill>
              </a:rPr>
              <a:t>location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3214212" y="3573339"/>
            <a:ext cx="1428780" cy="315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500" b="0" dirty="0">
                <a:solidFill>
                  <a:srgbClr val="FFFFFF"/>
                </a:solidFill>
              </a:rPr>
              <a:t>sports facilities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456768" y="3984632"/>
            <a:ext cx="1829232" cy="315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500" b="0" dirty="0">
                <a:solidFill>
                  <a:srgbClr val="FFFFFF"/>
                </a:solidFill>
              </a:rPr>
              <a:t>league table position</a:t>
            </a: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463260" y="4795872"/>
            <a:ext cx="1829232" cy="315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500" b="0" dirty="0">
                <a:solidFill>
                  <a:srgbClr val="FFFFFF"/>
                </a:solidFill>
              </a:rPr>
              <a:t>number of societies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24959" y="144969"/>
            <a:ext cx="5386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spc="-50" dirty="0">
                <a:solidFill>
                  <a:srgbClr val="F2772B"/>
                </a:solidFill>
              </a:rPr>
              <a:t>University and course choice</a:t>
            </a:r>
            <a:endParaRPr lang="en-US" sz="3600" spc="-50" dirty="0">
              <a:solidFill>
                <a:srgbClr val="F2772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4037" y="6475583"/>
            <a:ext cx="2385268" cy="107722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GB" sz="700" b="1" dirty="0">
                <a:solidFill>
                  <a:srgbClr val="FFFFFF"/>
                </a:solidFill>
              </a:rPr>
              <a:t>How do I help my students choose a university and course? </a:t>
            </a:r>
            <a:r>
              <a:rPr lang="en-GB" sz="700" b="1" dirty="0"/>
              <a:t>/</a:t>
            </a:r>
            <a:r>
              <a:rPr lang="en-GB" sz="700" b="1" dirty="0">
                <a:solidFill>
                  <a:srgbClr val="FFFFFF"/>
                </a:solidFill>
              </a:rPr>
              <a:t> 11</a:t>
            </a:r>
            <a:endParaRPr lang="en-US" sz="700" b="1" dirty="0">
              <a:solidFill>
                <a:srgbClr val="FFFFFF"/>
              </a:solidFill>
            </a:endParaRPr>
          </a:p>
        </p:txBody>
      </p:sp>
      <p:pic>
        <p:nvPicPr>
          <p:cNvPr id="7" name="Picture 6" descr="Activity_Ico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9" y="1057192"/>
            <a:ext cx="668118" cy="64242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1473972" y="3601385"/>
            <a:ext cx="1625513" cy="315184"/>
          </a:xfrm>
          <a:prstGeom prst="roundRect">
            <a:avLst/>
          </a:prstGeom>
          <a:solidFill>
            <a:srgbClr val="F2772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1489675" y="3573339"/>
            <a:ext cx="1606380" cy="315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500" b="0" dirty="0">
                <a:solidFill>
                  <a:srgbClr val="FFFFFF"/>
                </a:solidFill>
              </a:rPr>
              <a:t>financial support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372065" y="4005995"/>
            <a:ext cx="2270926" cy="315184"/>
          </a:xfrm>
          <a:prstGeom prst="roundRect">
            <a:avLst/>
          </a:prstGeom>
          <a:solidFill>
            <a:srgbClr val="F2772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2372066" y="4795872"/>
            <a:ext cx="1588962" cy="315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500" b="0" dirty="0">
                <a:solidFill>
                  <a:srgbClr val="FFFFFF"/>
                </a:solidFill>
              </a:rPr>
              <a:t>teaching style</a:t>
            </a:r>
          </a:p>
        </p:txBody>
      </p:sp>
      <p:sp>
        <p:nvSpPr>
          <p:cNvPr id="35" name="Text Placeholder 2"/>
          <p:cNvSpPr txBox="1">
            <a:spLocks/>
          </p:cNvSpPr>
          <p:nvPr/>
        </p:nvSpPr>
        <p:spPr>
          <a:xfrm>
            <a:off x="2372064" y="3984632"/>
            <a:ext cx="2270928" cy="315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500" b="0" dirty="0">
                <a:solidFill>
                  <a:srgbClr val="FFFFFF"/>
                </a:solidFill>
              </a:rPr>
              <a:t>student satisfaction survey</a:t>
            </a: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549190" y="4418357"/>
            <a:ext cx="2658157" cy="2634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GB" sz="1500" b="0" dirty="0">
                <a:solidFill>
                  <a:srgbClr val="FFFFFF"/>
                </a:solidFill>
              </a:rPr>
              <a:t>experience during an open day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945024" y="5221134"/>
            <a:ext cx="1283729" cy="315184"/>
          </a:xfrm>
          <a:prstGeom prst="roundRect">
            <a:avLst/>
          </a:prstGeom>
          <a:solidFill>
            <a:srgbClr val="F2772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456770" y="5221134"/>
            <a:ext cx="1017202" cy="315184"/>
          </a:xfrm>
          <a:prstGeom prst="roundRect">
            <a:avLst/>
          </a:prstGeom>
          <a:solidFill>
            <a:srgbClr val="F2772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1549484" y="5221134"/>
            <a:ext cx="1320028" cy="315184"/>
          </a:xfrm>
          <a:prstGeom prst="roundRect">
            <a:avLst/>
          </a:prstGeom>
          <a:solidFill>
            <a:srgbClr val="F2772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 Placeholder 2"/>
          <p:cNvSpPr txBox="1">
            <a:spLocks/>
          </p:cNvSpPr>
          <p:nvPr/>
        </p:nvSpPr>
        <p:spPr>
          <a:xfrm>
            <a:off x="456770" y="5189634"/>
            <a:ext cx="1017202" cy="246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500" b="0" dirty="0">
                <a:solidFill>
                  <a:schemeClr val="bg1"/>
                </a:solidFill>
              </a:rPr>
              <a:t>near a city</a:t>
            </a:r>
          </a:p>
        </p:txBody>
      </p:sp>
      <p:sp>
        <p:nvSpPr>
          <p:cNvPr id="47" name="Text Placeholder 2"/>
          <p:cNvSpPr txBox="1">
            <a:spLocks/>
          </p:cNvSpPr>
          <p:nvPr/>
        </p:nvSpPr>
        <p:spPr>
          <a:xfrm>
            <a:off x="2945024" y="5189581"/>
            <a:ext cx="1283730" cy="315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500" b="0" dirty="0">
                <a:solidFill>
                  <a:srgbClr val="FFFFFF"/>
                </a:solidFill>
              </a:rPr>
              <a:t>employability</a:t>
            </a:r>
          </a:p>
        </p:txBody>
      </p:sp>
      <p:sp>
        <p:nvSpPr>
          <p:cNvPr id="49" name="Text Placeholder 2"/>
          <p:cNvSpPr txBox="1">
            <a:spLocks/>
          </p:cNvSpPr>
          <p:nvPr/>
        </p:nvSpPr>
        <p:spPr>
          <a:xfrm>
            <a:off x="1551460" y="5189581"/>
            <a:ext cx="1304325" cy="315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500" b="0" dirty="0">
                <a:solidFill>
                  <a:srgbClr val="FFFFFF"/>
                </a:solidFill>
              </a:rPr>
              <a:t>close to home</a:t>
            </a:r>
          </a:p>
        </p:txBody>
      </p:sp>
      <p:sp>
        <p:nvSpPr>
          <p:cNvPr id="43" name="Text Placeholder 2"/>
          <p:cNvSpPr txBox="1">
            <a:spLocks/>
          </p:cNvSpPr>
          <p:nvPr/>
        </p:nvSpPr>
        <p:spPr>
          <a:xfrm>
            <a:off x="556055" y="5599202"/>
            <a:ext cx="2457622" cy="315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500" b="0" dirty="0">
                <a:solidFill>
                  <a:srgbClr val="FFFFFF"/>
                </a:solidFill>
              </a:rPr>
              <a:t>where friends are applying to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55195" y="872115"/>
            <a:ext cx="5047047" cy="0"/>
          </a:xfrm>
          <a:prstGeom prst="line">
            <a:avLst/>
          </a:prstGeom>
          <a:ln>
            <a:solidFill>
              <a:srgbClr val="F277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799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and_PPT_BG_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ext Placeholder 2"/>
          <p:cNvSpPr txBox="1">
            <a:spLocks/>
          </p:cNvSpPr>
          <p:nvPr/>
        </p:nvSpPr>
        <p:spPr>
          <a:xfrm>
            <a:off x="373924" y="1065984"/>
            <a:ext cx="5028318" cy="3142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lvl="0" indent="-198000">
              <a:spcBef>
                <a:spcPts val="1032"/>
              </a:spcBef>
            </a:pPr>
            <a:r>
              <a:rPr lang="en-US" sz="1800" b="0" dirty="0"/>
              <a:t>Universities (in their prospectuses and websites,</a:t>
            </a:r>
            <a:br>
              <a:rPr lang="en-US" sz="1800" b="0" dirty="0"/>
            </a:br>
            <a:r>
              <a:rPr lang="en-US" sz="1800" b="0" dirty="0"/>
              <a:t>student blogs and YouTube channels and</a:t>
            </a:r>
            <a:br>
              <a:rPr lang="en-US" sz="1800" b="0" dirty="0"/>
            </a:br>
            <a:r>
              <a:rPr lang="en-US" sz="1800" b="0" dirty="0"/>
              <a:t>at Open Days) </a:t>
            </a:r>
            <a:endParaRPr lang="en-GB" sz="1800" b="0" dirty="0"/>
          </a:p>
          <a:p>
            <a:pPr marL="198000" lvl="0" indent="-198000">
              <a:spcBef>
                <a:spcPts val="1032"/>
              </a:spcBef>
            </a:pPr>
            <a:r>
              <a:rPr lang="en-GB" sz="1800" b="0" dirty="0"/>
              <a:t>Discover </a:t>
            </a:r>
            <a:r>
              <a:rPr lang="en-GB" sz="1800" b="0" dirty="0" err="1"/>
              <a:t>Uni</a:t>
            </a:r>
            <a:endParaRPr lang="en-GB" sz="1800" b="0" dirty="0"/>
          </a:p>
          <a:p>
            <a:pPr marL="198000" lvl="0" indent="-198000">
              <a:spcBef>
                <a:spcPts val="1032"/>
              </a:spcBef>
            </a:pPr>
            <a:r>
              <a:rPr lang="en-US" sz="1800" b="0" dirty="0"/>
              <a:t>League tables</a:t>
            </a:r>
            <a:endParaRPr lang="en-GB" sz="1800" b="0" dirty="0"/>
          </a:p>
          <a:p>
            <a:pPr marL="198000" lvl="0" indent="-198000">
              <a:spcBef>
                <a:spcPts val="1032"/>
              </a:spcBef>
            </a:pPr>
            <a:r>
              <a:rPr lang="en-US" sz="1800" b="0" dirty="0"/>
              <a:t>UCAS</a:t>
            </a:r>
            <a:endParaRPr lang="en-GB" sz="1800" b="0" dirty="0"/>
          </a:p>
          <a:p>
            <a:pPr marL="198000" lvl="0" indent="-198000">
              <a:spcBef>
                <a:spcPts val="1032"/>
              </a:spcBef>
            </a:pPr>
            <a:r>
              <a:rPr lang="en-US" sz="1800" b="0" dirty="0"/>
              <a:t>Prospects.ac.uk</a:t>
            </a:r>
            <a:endParaRPr lang="en-GB" sz="1800" b="0" dirty="0"/>
          </a:p>
          <a:p>
            <a:pPr marL="198000" lvl="0" indent="-198000">
              <a:spcBef>
                <a:spcPts val="1032"/>
              </a:spcBef>
            </a:pPr>
            <a:r>
              <a:rPr lang="en-US" sz="1800" b="0" dirty="0"/>
              <a:t>Total professions</a:t>
            </a:r>
          </a:p>
          <a:p>
            <a:pPr marL="198000" lvl="0" indent="-198000">
              <a:spcBef>
                <a:spcPts val="1032"/>
              </a:spcBef>
            </a:pPr>
            <a:r>
              <a:rPr lang="en-US" sz="1800" b="0" dirty="0"/>
              <a:t>University outreach activities</a:t>
            </a:r>
            <a:endParaRPr lang="en-GB" sz="1800" b="0" dirty="0"/>
          </a:p>
        </p:txBody>
      </p:sp>
      <p:sp>
        <p:nvSpPr>
          <p:cNvPr id="8" name="Rectangle 7"/>
          <p:cNvSpPr/>
          <p:nvPr/>
        </p:nvSpPr>
        <p:spPr>
          <a:xfrm>
            <a:off x="324959" y="144969"/>
            <a:ext cx="5228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7E8584"/>
                </a:solidFill>
              </a:rPr>
              <a:t>Sources of information</a:t>
            </a:r>
            <a:endParaRPr lang="en-US" sz="3600" dirty="0">
              <a:solidFill>
                <a:srgbClr val="7E858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55195" y="872115"/>
            <a:ext cx="5047047" cy="0"/>
          </a:xfrm>
          <a:prstGeom prst="line">
            <a:avLst/>
          </a:prstGeom>
          <a:ln>
            <a:solidFill>
              <a:srgbClr val="7E85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34037" y="6475583"/>
            <a:ext cx="2385268" cy="107722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GB" sz="700" b="1" dirty="0">
                <a:solidFill>
                  <a:srgbClr val="FFFFFF"/>
                </a:solidFill>
              </a:rPr>
              <a:t>How do I help my students choose a university and course? </a:t>
            </a:r>
            <a:r>
              <a:rPr lang="en-GB" sz="700" b="1" dirty="0">
                <a:solidFill>
                  <a:srgbClr val="7E8584"/>
                </a:solidFill>
              </a:rPr>
              <a:t>/</a:t>
            </a:r>
            <a:r>
              <a:rPr lang="en-GB" sz="700" b="1" dirty="0">
                <a:solidFill>
                  <a:srgbClr val="FFFFFF"/>
                </a:solidFill>
              </a:rPr>
              <a:t> 12</a:t>
            </a:r>
            <a:endParaRPr lang="en-US" sz="700" b="1" dirty="0">
              <a:solidFill>
                <a:srgbClr val="FFFFFF"/>
              </a:solidFill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355195" y="5161096"/>
            <a:ext cx="3997129" cy="517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984"/>
              </a:spcBef>
              <a:buNone/>
            </a:pPr>
            <a:r>
              <a:rPr lang="en-US" sz="1800" b="0" dirty="0">
                <a:solidFill>
                  <a:srgbClr val="17B489"/>
                </a:solidFill>
              </a:rPr>
              <a:t>Are there any other good sources of information available to your students?</a:t>
            </a:r>
            <a:endParaRPr lang="en-GB" sz="1800" b="0" dirty="0">
              <a:solidFill>
                <a:srgbClr val="17B489"/>
              </a:solidFill>
            </a:endParaRPr>
          </a:p>
        </p:txBody>
      </p:sp>
      <p:pic>
        <p:nvPicPr>
          <p:cNvPr id="12" name="Picture 11" descr="Activity_Ico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9" y="4482403"/>
            <a:ext cx="668118" cy="64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73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rand_PPT_BG_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4959" y="144969"/>
            <a:ext cx="5228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7E8584"/>
                </a:solidFill>
              </a:rPr>
              <a:t>Comparing universities and courses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34037" y="6475583"/>
            <a:ext cx="2385268" cy="107722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GB" sz="700" b="1" dirty="0">
                <a:solidFill>
                  <a:schemeClr val="bg1"/>
                </a:solidFill>
              </a:rPr>
              <a:t>How do I help my students choose a university and course? </a:t>
            </a:r>
            <a:r>
              <a:rPr lang="en-GB" sz="700" b="1" dirty="0"/>
              <a:t>/</a:t>
            </a:r>
            <a:r>
              <a:rPr lang="en-GB" sz="700" b="1" dirty="0">
                <a:solidFill>
                  <a:schemeClr val="bg1"/>
                </a:solidFill>
              </a:rPr>
              <a:t> 13</a:t>
            </a:r>
            <a:endParaRPr lang="en-US" sz="700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Activity_Ico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9" y="1563202"/>
            <a:ext cx="668118" cy="642420"/>
          </a:xfrm>
          <a:prstGeom prst="rect">
            <a:avLst/>
          </a:prstGeom>
        </p:spPr>
      </p:pic>
      <p:sp>
        <p:nvSpPr>
          <p:cNvPr id="19" name="Text Placeholder 2"/>
          <p:cNvSpPr txBox="1">
            <a:spLocks/>
          </p:cNvSpPr>
          <p:nvPr/>
        </p:nvSpPr>
        <p:spPr>
          <a:xfrm>
            <a:off x="5520372" y="2849676"/>
            <a:ext cx="3098934" cy="21355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900"/>
              </a:spcBef>
              <a:buNone/>
            </a:pPr>
            <a:r>
              <a:rPr lang="en-GB" sz="1800" b="0" dirty="0">
                <a:solidFill>
                  <a:schemeClr val="bg1"/>
                </a:solidFill>
              </a:rPr>
              <a:t>What does Discover </a:t>
            </a:r>
            <a:r>
              <a:rPr lang="en-GB" sz="1800" b="0" dirty="0" err="1">
                <a:solidFill>
                  <a:schemeClr val="bg1"/>
                </a:solidFill>
              </a:rPr>
              <a:t>Uni</a:t>
            </a:r>
            <a:r>
              <a:rPr lang="en-GB" sz="1800" b="0" dirty="0">
                <a:solidFill>
                  <a:schemeClr val="bg1"/>
                </a:solidFill>
              </a:rPr>
              <a:t> tell you about the course?</a:t>
            </a:r>
          </a:p>
          <a:p>
            <a:pPr marL="0" indent="0" algn="ctr">
              <a:spcBef>
                <a:spcPts val="900"/>
              </a:spcBef>
              <a:buNone/>
            </a:pPr>
            <a:r>
              <a:rPr lang="en-GB" sz="1800" b="0" dirty="0">
                <a:solidFill>
                  <a:schemeClr val="bg1"/>
                </a:solidFill>
              </a:rPr>
              <a:t>What differences between the courses does it highlight?</a:t>
            </a:r>
          </a:p>
          <a:p>
            <a:pPr marL="0" indent="0" algn="ctr">
              <a:spcBef>
                <a:spcPts val="900"/>
              </a:spcBef>
              <a:buNone/>
            </a:pPr>
            <a:r>
              <a:rPr lang="en-GB" sz="1800" b="0" dirty="0">
                <a:solidFill>
                  <a:schemeClr val="bg1"/>
                </a:solidFill>
              </a:rPr>
              <a:t>Does Discover </a:t>
            </a:r>
            <a:r>
              <a:rPr lang="en-GB" sz="1800" b="0" dirty="0" err="1">
                <a:solidFill>
                  <a:schemeClr val="bg1"/>
                </a:solidFill>
              </a:rPr>
              <a:t>Uni</a:t>
            </a:r>
            <a:r>
              <a:rPr lang="en-GB" sz="1800" b="0" dirty="0">
                <a:solidFill>
                  <a:schemeClr val="bg1"/>
                </a:solidFill>
              </a:rPr>
              <a:t> tell you all you need to know about the course? </a:t>
            </a:r>
            <a:br>
              <a:rPr lang="en-GB" sz="1800" b="0" dirty="0">
                <a:solidFill>
                  <a:schemeClr val="bg1"/>
                </a:solidFill>
              </a:rPr>
            </a:br>
            <a:r>
              <a:rPr lang="en-GB" sz="1800" b="0" dirty="0">
                <a:solidFill>
                  <a:schemeClr val="bg1"/>
                </a:solidFill>
              </a:rPr>
              <a:t>If not, what is missing? </a:t>
            </a:r>
          </a:p>
          <a:p>
            <a:pPr marL="0" indent="0" algn="ctr">
              <a:spcBef>
                <a:spcPts val="900"/>
              </a:spcBef>
              <a:buNone/>
            </a:pPr>
            <a:r>
              <a:rPr lang="en-GB" sz="1800" b="0" dirty="0">
                <a:solidFill>
                  <a:schemeClr val="bg1"/>
                </a:solidFill>
              </a:rPr>
              <a:t>Where would you find additional information?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55195" y="1437845"/>
            <a:ext cx="5047047" cy="0"/>
          </a:xfrm>
          <a:prstGeom prst="line">
            <a:avLst/>
          </a:prstGeom>
          <a:ln>
            <a:solidFill>
              <a:srgbClr val="7E85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/>
          <p:cNvSpPr txBox="1">
            <a:spLocks/>
          </p:cNvSpPr>
          <p:nvPr/>
        </p:nvSpPr>
        <p:spPr>
          <a:xfrm>
            <a:off x="220442" y="2429174"/>
            <a:ext cx="4594373" cy="1720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900"/>
              </a:spcBef>
              <a:buNone/>
            </a:pPr>
            <a:r>
              <a:rPr lang="en-US" sz="1800" dirty="0"/>
              <a:t>Step one </a:t>
            </a:r>
            <a:r>
              <a:rPr lang="en-US" sz="1800" b="0" dirty="0"/>
              <a:t>- choose a degree subject</a:t>
            </a:r>
          </a:p>
          <a:p>
            <a:pPr marL="0" indent="0">
              <a:lnSpc>
                <a:spcPct val="90000"/>
              </a:lnSpc>
              <a:spcBef>
                <a:spcPts val="900"/>
              </a:spcBef>
              <a:buNone/>
            </a:pPr>
            <a:r>
              <a:rPr lang="en-US" sz="1800" dirty="0"/>
              <a:t>Step two </a:t>
            </a:r>
            <a:r>
              <a:rPr lang="en-US" sz="1800" b="0" dirty="0"/>
              <a:t>- chose three universities as follows:</a:t>
            </a:r>
          </a:p>
          <a:p>
            <a:pPr marL="180000" indent="-180000">
              <a:lnSpc>
                <a:spcPct val="90000"/>
              </a:lnSpc>
              <a:spcBef>
                <a:spcPts val="900"/>
              </a:spcBef>
              <a:buFontTx/>
              <a:buChar char="-"/>
            </a:pPr>
            <a:r>
              <a:rPr lang="en-US" sz="1800" b="0" dirty="0"/>
              <a:t>one Russell Group university</a:t>
            </a:r>
          </a:p>
          <a:p>
            <a:pPr marL="180000" indent="-180000">
              <a:lnSpc>
                <a:spcPct val="90000"/>
              </a:lnSpc>
              <a:spcBef>
                <a:spcPts val="900"/>
              </a:spcBef>
              <a:buFontTx/>
              <a:buChar char="-"/>
            </a:pPr>
            <a:r>
              <a:rPr lang="en-US" sz="1800" b="0" dirty="0"/>
              <a:t>one university from the local area</a:t>
            </a:r>
          </a:p>
          <a:p>
            <a:pPr marL="180000" indent="-180000">
              <a:lnSpc>
                <a:spcPct val="90000"/>
              </a:lnSpc>
              <a:spcBef>
                <a:spcPts val="900"/>
              </a:spcBef>
              <a:buNone/>
            </a:pPr>
            <a:r>
              <a:rPr lang="en-US" sz="1800" b="0" dirty="0"/>
              <a:t>-	one university that is popular with your students.</a:t>
            </a:r>
          </a:p>
          <a:p>
            <a:pPr marL="0" indent="0">
              <a:lnSpc>
                <a:spcPct val="90000"/>
              </a:lnSpc>
              <a:spcBef>
                <a:spcPts val="900"/>
              </a:spcBef>
              <a:buNone/>
            </a:pPr>
            <a:r>
              <a:rPr lang="en-US" sz="1800" dirty="0"/>
              <a:t>Step three </a:t>
            </a:r>
            <a:r>
              <a:rPr lang="en-US" sz="1800" b="0" dirty="0"/>
              <a:t>- load the Discover </a:t>
            </a:r>
            <a:r>
              <a:rPr lang="en-US" sz="1800" b="0" dirty="0" err="1"/>
              <a:t>Uni</a:t>
            </a:r>
            <a:r>
              <a:rPr lang="en-US" sz="1800" b="0" dirty="0"/>
              <a:t> website to compare the degree subject at the universities you have selected.</a:t>
            </a:r>
            <a:endParaRPr lang="en-GB" sz="1800" b="0" dirty="0"/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5520370" y="2434977"/>
            <a:ext cx="3098935" cy="35232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>
                <a:solidFill>
                  <a:srgbClr val="FFFFFF"/>
                </a:solidFill>
              </a:rPr>
              <a:t>Questions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1124887" y="15058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17B489"/>
                </a:solidFill>
              </a:rPr>
              <a:t>Use the Discover </a:t>
            </a:r>
            <a:r>
              <a:rPr lang="en-GB" dirty="0" err="1">
                <a:solidFill>
                  <a:srgbClr val="17B489"/>
                </a:solidFill>
              </a:rPr>
              <a:t>Uni</a:t>
            </a:r>
            <a:r>
              <a:rPr lang="en-GB" dirty="0">
                <a:solidFill>
                  <a:srgbClr val="17B489"/>
                </a:solidFill>
              </a:rPr>
              <a:t> website to compare one degree subject across all universities. </a:t>
            </a:r>
            <a:endParaRPr lang="en-US" dirty="0">
              <a:solidFill>
                <a:srgbClr val="17B489"/>
              </a:solidFill>
            </a:endParaRPr>
          </a:p>
        </p:txBody>
      </p:sp>
      <p:pic>
        <p:nvPicPr>
          <p:cNvPr id="14" name="Picture 13" descr="ReflectW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571" y="1428950"/>
            <a:ext cx="949068" cy="94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25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trand_PPT_BG_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4959" y="144969"/>
            <a:ext cx="5228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7E8584"/>
                </a:solidFill>
              </a:rPr>
              <a:t>Discover </a:t>
            </a:r>
            <a:r>
              <a:rPr lang="en-GB" sz="3600" dirty="0" err="1">
                <a:solidFill>
                  <a:srgbClr val="7E8584"/>
                </a:solidFill>
              </a:rPr>
              <a:t>Uni</a:t>
            </a:r>
            <a:endParaRPr lang="en-US" sz="3600" dirty="0">
              <a:solidFill>
                <a:srgbClr val="7E8584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55195" y="872115"/>
            <a:ext cx="5047047" cy="0"/>
          </a:xfrm>
          <a:prstGeom prst="line">
            <a:avLst/>
          </a:prstGeom>
          <a:ln>
            <a:solidFill>
              <a:srgbClr val="7E85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234037" y="6475583"/>
            <a:ext cx="2385268" cy="107722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GB" sz="700" b="1" dirty="0">
                <a:solidFill>
                  <a:schemeClr val="bg1"/>
                </a:solidFill>
              </a:rPr>
              <a:t>How do I help my students choose a university and course? </a:t>
            </a:r>
            <a:r>
              <a:rPr lang="en-GB" sz="700" b="1" dirty="0">
                <a:solidFill>
                  <a:srgbClr val="7E8584"/>
                </a:solidFill>
              </a:rPr>
              <a:t>/</a:t>
            </a:r>
            <a:r>
              <a:rPr lang="en-GB" sz="700" b="1" dirty="0">
                <a:solidFill>
                  <a:schemeClr val="bg1"/>
                </a:solidFill>
              </a:rPr>
              <a:t> 14</a:t>
            </a:r>
            <a:endParaRPr lang="en-US" sz="700" b="1" dirty="0">
              <a:solidFill>
                <a:schemeClr val="bg1"/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355195" y="935551"/>
            <a:ext cx="3676031" cy="352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2"/>
              </a:buClr>
              <a:buFont typeface="Arial"/>
              <a:buNone/>
            </a:pPr>
            <a:r>
              <a:rPr lang="en-GB" sz="2400" b="0" dirty="0">
                <a:solidFill>
                  <a:srgbClr val="7E8584"/>
                </a:solidFill>
              </a:rPr>
              <a:t>Discover </a:t>
            </a:r>
            <a:r>
              <a:rPr lang="en-GB" sz="2400" b="0" dirty="0" err="1">
                <a:solidFill>
                  <a:srgbClr val="7E8584"/>
                </a:solidFill>
              </a:rPr>
              <a:t>Uni</a:t>
            </a:r>
            <a:r>
              <a:rPr lang="en-GB" sz="2400" b="0" dirty="0">
                <a:solidFill>
                  <a:srgbClr val="7E8584"/>
                </a:solidFill>
              </a:rPr>
              <a:t> can tell you: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355195" y="1381272"/>
            <a:ext cx="4316171" cy="8194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/>
            <a:r>
              <a:rPr lang="en-GB" sz="1800" dirty="0"/>
              <a:t>how the course will be taught – if it is available full or part-time, course length and if distance learning is available </a:t>
            </a:r>
          </a:p>
          <a:p>
            <a:pPr marL="198000" indent="-198000"/>
            <a:r>
              <a:rPr lang="en-GB" sz="1800" dirty="0"/>
              <a:t>student satisfaction levels </a:t>
            </a:r>
          </a:p>
          <a:p>
            <a:pPr marL="198000" indent="-198000"/>
            <a:r>
              <a:rPr lang="en-GB" sz="1800" dirty="0"/>
              <a:t>entry information including the percentages of students who enrolled onto the course after A-levels or different higher education qualifications etc.</a:t>
            </a:r>
          </a:p>
          <a:p>
            <a:pPr marL="198000" indent="-198000"/>
            <a:r>
              <a:rPr lang="en-GB" sz="1800" dirty="0"/>
              <a:t>Earnings and employment data 6 months and 3 years after the course, including common jobs</a:t>
            </a:r>
          </a:p>
          <a:p>
            <a:pPr marL="198000" indent="-198000"/>
            <a:r>
              <a:rPr lang="en-GB" sz="1800" dirty="0"/>
              <a:t>UCAS Tariff points</a:t>
            </a:r>
          </a:p>
          <a:p>
            <a:pPr marL="198000" indent="-198000"/>
            <a:r>
              <a:rPr lang="en-GB" sz="1800" dirty="0"/>
              <a:t>whether there is the option to take a foundation or placement year as well as the opportunity to study abroad</a:t>
            </a:r>
          </a:p>
          <a:p>
            <a:pPr marL="198000" indent="-198000"/>
            <a:endParaRPr lang="en-GB" sz="1600" dirty="0"/>
          </a:p>
        </p:txBody>
      </p:sp>
      <p:pic>
        <p:nvPicPr>
          <p:cNvPr id="20" name="Picture 19" descr="Info_Ico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3" y="5954528"/>
            <a:ext cx="360000" cy="360000"/>
          </a:xfrm>
          <a:prstGeom prst="rect">
            <a:avLst/>
          </a:prstGeom>
        </p:spPr>
      </p:pic>
      <p:sp>
        <p:nvSpPr>
          <p:cNvPr id="21" name="Text Placeholder 2"/>
          <p:cNvSpPr txBox="1">
            <a:spLocks/>
          </p:cNvSpPr>
          <p:nvPr/>
        </p:nvSpPr>
        <p:spPr>
          <a:xfrm>
            <a:off x="677491" y="6016303"/>
            <a:ext cx="3625002" cy="2263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r>
              <a:rPr lang="en-GB" sz="1400" b="0" dirty="0">
                <a:solidFill>
                  <a:srgbClr val="17B489"/>
                </a:solidFill>
              </a:rPr>
              <a:t>For more information see page 32-33 of the guide </a:t>
            </a:r>
          </a:p>
        </p:txBody>
      </p:sp>
    </p:spTree>
    <p:extLst>
      <p:ext uri="{BB962C8B-B14F-4D97-AF65-F5344CB8AC3E}">
        <p14:creationId xmlns:p14="http://schemas.microsoft.com/office/powerpoint/2010/main" val="402492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34220" y="2238402"/>
            <a:ext cx="8085086" cy="24543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0" dirty="0">
                <a:solidFill>
                  <a:schemeClr val="bg1"/>
                </a:solidFill>
              </a:rPr>
              <a:t>“</a:t>
            </a:r>
            <a:r>
              <a:rPr lang="en-US" b="0" dirty="0">
                <a:solidFill>
                  <a:srgbClr val="17B489"/>
                </a:solidFill>
              </a:rPr>
              <a:t>What have you learned and how could you embed some of the information from today's session into the support you provide to students?</a:t>
            </a:r>
            <a:r>
              <a:rPr lang="en-US" b="0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34037" y="6475583"/>
            <a:ext cx="2385268" cy="107722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GB" sz="700" b="1" dirty="0">
                <a:solidFill>
                  <a:schemeClr val="bg1"/>
                </a:solidFill>
              </a:rPr>
              <a:t>How do I help my students choose a university and course? </a:t>
            </a:r>
            <a:r>
              <a:rPr lang="en-GB" sz="700" b="1" dirty="0">
                <a:solidFill>
                  <a:srgbClr val="17B489"/>
                </a:solidFill>
              </a:rPr>
              <a:t>/</a:t>
            </a:r>
            <a:r>
              <a:rPr lang="en-GB" sz="700" b="1" dirty="0">
                <a:solidFill>
                  <a:schemeClr val="bg1"/>
                </a:solidFill>
              </a:rPr>
              <a:t> 15</a:t>
            </a:r>
            <a:endParaRPr lang="en-US" sz="700" b="1" dirty="0">
              <a:solidFill>
                <a:schemeClr val="bg1"/>
              </a:solidFill>
            </a:endParaRP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1143000" y="1558780"/>
            <a:ext cx="6867525" cy="676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4572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1984"/>
              </a:spcAft>
              <a:buFont typeface="Arial"/>
              <a:buChar char="•"/>
              <a:defRPr sz="4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b="0" dirty="0">
                <a:solidFill>
                  <a:schemeClr val="bg1"/>
                </a:solidFill>
              </a:rPr>
              <a:t>After today’s session.</a:t>
            </a:r>
            <a:endParaRPr lang="en-US" b="0" dirty="0">
              <a:solidFill>
                <a:schemeClr val="bg1"/>
              </a:solidFill>
            </a:endParaRPr>
          </a:p>
        </p:txBody>
      </p:sp>
      <p:pic>
        <p:nvPicPr>
          <p:cNvPr id="6" name="Picture 5" descr="Reflec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775" y="4760642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2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_Back_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1"/>
          <p:cNvSpPr>
            <a:spLocks noGrp="1"/>
          </p:cNvSpPr>
          <p:nvPr/>
        </p:nvSpPr>
        <p:spPr>
          <a:xfrm>
            <a:off x="671213" y="5162678"/>
            <a:ext cx="7778424" cy="1486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457200" rtl="0" eaLnBrk="1" latinLnBrk="0" hangingPunct="1">
              <a:lnSpc>
                <a:spcPts val="1600"/>
              </a:lnSpc>
              <a:spcBef>
                <a:spcPct val="20000"/>
              </a:spcBef>
              <a:buFont typeface="Arial"/>
              <a:buChar char="•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University of Birmingham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>
                <a:solidFill>
                  <a:srgbClr val="17B489"/>
                </a:solidFill>
              </a:rPr>
              <a:t>/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/>
              <a:t>University of Bristol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>
                <a:solidFill>
                  <a:srgbClr val="17B489"/>
                </a:solidFill>
              </a:rPr>
              <a:t>/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/>
              <a:t>University of Cambridge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>
                <a:solidFill>
                  <a:srgbClr val="17B489"/>
                </a:solidFill>
              </a:rPr>
              <a:t>/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/>
              <a:t>Cardiff University      </a:t>
            </a:r>
          </a:p>
          <a:p>
            <a:pPr marL="0" indent="0">
              <a:buNone/>
            </a:pPr>
            <a:r>
              <a:rPr lang="en-GB" dirty="0"/>
              <a:t>Durham University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>
                <a:solidFill>
                  <a:srgbClr val="17B489"/>
                </a:solidFill>
              </a:rPr>
              <a:t>/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/>
              <a:t>University of Edinburgh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>
                <a:solidFill>
                  <a:srgbClr val="17B489"/>
                </a:solidFill>
              </a:rPr>
              <a:t>/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/>
              <a:t>University of Exeter 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>
                <a:solidFill>
                  <a:srgbClr val="17B489"/>
                </a:solidFill>
              </a:rPr>
              <a:t>/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/>
              <a:t>University of Glasgow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>
                <a:solidFill>
                  <a:srgbClr val="17B489"/>
                </a:solidFill>
              </a:rPr>
              <a:t>/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/>
              <a:t>Imperial College London      </a:t>
            </a:r>
          </a:p>
          <a:p>
            <a:pPr marL="0" indent="0">
              <a:buNone/>
            </a:pPr>
            <a:r>
              <a:rPr lang="en-GB" dirty="0"/>
              <a:t>King’s College London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>
                <a:solidFill>
                  <a:srgbClr val="17B489"/>
                </a:solidFill>
              </a:rPr>
              <a:t>/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/>
              <a:t>University of Leeds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>
                <a:solidFill>
                  <a:srgbClr val="17B489"/>
                </a:solidFill>
              </a:rPr>
              <a:t>/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/>
              <a:t>University of Liverpool      </a:t>
            </a:r>
          </a:p>
          <a:p>
            <a:pPr marL="0" indent="0">
              <a:buNone/>
            </a:pPr>
            <a:r>
              <a:rPr lang="en-GB" dirty="0"/>
              <a:t>London School of Economics and Political Science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>
                <a:solidFill>
                  <a:srgbClr val="17B489"/>
                </a:solidFill>
              </a:rPr>
              <a:t>/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/>
              <a:t>University of Manchester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>
                <a:solidFill>
                  <a:srgbClr val="17B489"/>
                </a:solidFill>
              </a:rPr>
              <a:t>/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/>
              <a:t>Newcastle University      </a:t>
            </a:r>
          </a:p>
          <a:p>
            <a:pPr marL="0" indent="0">
              <a:buNone/>
            </a:pPr>
            <a:r>
              <a:rPr lang="en-GB" dirty="0"/>
              <a:t>University of Nottingham 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>
                <a:solidFill>
                  <a:srgbClr val="17B489"/>
                </a:solidFill>
              </a:rPr>
              <a:t>/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/>
              <a:t>University of Oxford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>
                <a:solidFill>
                  <a:srgbClr val="17B489"/>
                </a:solidFill>
              </a:rPr>
              <a:t>/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/>
              <a:t>Queen Mary University of London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>
                <a:solidFill>
                  <a:srgbClr val="17B489"/>
                </a:solidFill>
              </a:rPr>
              <a:t>/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/>
              <a:t>Queen’s University Belfast      </a:t>
            </a:r>
          </a:p>
          <a:p>
            <a:pPr marL="0" indent="0">
              <a:buNone/>
            </a:pPr>
            <a:r>
              <a:rPr lang="en-GB" dirty="0"/>
              <a:t>University of Sheffield 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>
                <a:solidFill>
                  <a:srgbClr val="17B489"/>
                </a:solidFill>
              </a:rPr>
              <a:t>/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/>
              <a:t>University of Southampton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>
                <a:solidFill>
                  <a:srgbClr val="17B489"/>
                </a:solidFill>
              </a:rPr>
              <a:t>/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/>
              <a:t>University College London 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>
                <a:solidFill>
                  <a:srgbClr val="17B489"/>
                </a:solidFill>
              </a:rPr>
              <a:t>/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/>
              <a:t>University of Warwick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>
                <a:solidFill>
                  <a:srgbClr val="17B489"/>
                </a:solidFill>
              </a:rPr>
              <a:t>/</a:t>
            </a:r>
            <a:r>
              <a:rPr lang="en-GB" dirty="0">
                <a:solidFill>
                  <a:schemeClr val="tx2"/>
                </a:solidFill>
              </a:rPr>
              <a:t>  </a:t>
            </a:r>
            <a:r>
              <a:rPr lang="en-GB" dirty="0"/>
              <a:t>University of York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615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rand_PPT_BG_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4959" y="144969"/>
            <a:ext cx="5228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17B489"/>
                </a:solidFill>
              </a:rPr>
              <a:t>Session introduction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55195" y="1441200"/>
            <a:ext cx="4316171" cy="382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800" b="0" dirty="0"/>
              <a:t>By the end of this session, you will have:</a:t>
            </a:r>
          </a:p>
          <a:p>
            <a:pPr marL="180000" indent="-180000">
              <a:spcBef>
                <a:spcPts val="1200"/>
              </a:spcBef>
            </a:pPr>
            <a:r>
              <a:rPr lang="en-US" sz="1800" b="0" dirty="0"/>
              <a:t>a deeper understanding of the differences between universities and degree courses</a:t>
            </a:r>
          </a:p>
          <a:p>
            <a:pPr marL="180000" indent="-180000">
              <a:spcBef>
                <a:spcPts val="1200"/>
              </a:spcBef>
            </a:pPr>
            <a:r>
              <a:rPr lang="en-US" sz="1800" b="0" dirty="0"/>
              <a:t>identified an effective structure and process for helping students choose the most appropriate universities and courses to apply to</a:t>
            </a:r>
          </a:p>
          <a:p>
            <a:pPr marL="180000" indent="-180000">
              <a:spcBef>
                <a:spcPts val="1200"/>
              </a:spcBef>
            </a:pPr>
            <a:r>
              <a:rPr lang="en-US" sz="1800" b="0" dirty="0"/>
              <a:t>considered ways to improve the support provided to students making university decisions.</a:t>
            </a:r>
            <a:endParaRPr lang="en-GB" sz="1800" b="0" dirty="0"/>
          </a:p>
        </p:txBody>
      </p:sp>
      <p:sp>
        <p:nvSpPr>
          <p:cNvPr id="18" name="TextBox 17"/>
          <p:cNvSpPr txBox="1"/>
          <p:nvPr/>
        </p:nvSpPr>
        <p:spPr>
          <a:xfrm>
            <a:off x="6290141" y="6475583"/>
            <a:ext cx="2329164" cy="107722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GB" sz="700" b="1" dirty="0">
                <a:solidFill>
                  <a:schemeClr val="bg1"/>
                </a:solidFill>
              </a:rPr>
              <a:t>How do I help my students choose a university and course? </a:t>
            </a:r>
            <a:r>
              <a:rPr lang="en-GB" sz="700" b="1" dirty="0">
                <a:solidFill>
                  <a:srgbClr val="17B489"/>
                </a:solidFill>
              </a:rPr>
              <a:t>/</a:t>
            </a:r>
            <a:r>
              <a:rPr lang="en-GB" sz="700" b="1" dirty="0"/>
              <a:t> </a:t>
            </a:r>
            <a:r>
              <a:rPr lang="en-GB" sz="700" b="1" dirty="0">
                <a:solidFill>
                  <a:srgbClr val="FFFFFF"/>
                </a:solidFill>
              </a:rPr>
              <a:t>1</a:t>
            </a:r>
            <a:endParaRPr lang="en-US" sz="700" b="1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55195" y="894503"/>
            <a:ext cx="5047047" cy="0"/>
          </a:xfrm>
          <a:prstGeom prst="line">
            <a:avLst/>
          </a:prstGeom>
          <a:ln>
            <a:solidFill>
              <a:srgbClr val="17B48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/>
          <p:cNvSpPr txBox="1">
            <a:spLocks/>
          </p:cNvSpPr>
          <p:nvPr/>
        </p:nvSpPr>
        <p:spPr>
          <a:xfrm>
            <a:off x="355194" y="935551"/>
            <a:ext cx="4848374" cy="43055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rgbClr val="17B489"/>
                </a:solidFill>
              </a:rPr>
              <a:t>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535776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and_PPT_BG_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4959" y="144969"/>
            <a:ext cx="5228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17B489"/>
                </a:solidFill>
              </a:rPr>
              <a:t>Reflecting on current practice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55195" y="1437845"/>
            <a:ext cx="5047047" cy="0"/>
          </a:xfrm>
          <a:prstGeom prst="line">
            <a:avLst/>
          </a:prstGeom>
          <a:ln>
            <a:solidFill>
              <a:srgbClr val="17B48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/>
          <p:cNvSpPr txBox="1">
            <a:spLocks/>
          </p:cNvSpPr>
          <p:nvPr/>
        </p:nvSpPr>
        <p:spPr>
          <a:xfrm>
            <a:off x="355194" y="2369874"/>
            <a:ext cx="2877533" cy="4933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rgbClr val="17B489"/>
                </a:solidFill>
              </a:rPr>
              <a:t>Working in groups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55195" y="2848498"/>
            <a:ext cx="4316171" cy="19117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/>
            <a:r>
              <a:rPr lang="en-GB" sz="1800" b="0" dirty="0"/>
              <a:t>Discuss how you support students choosing whether to apply to university and which universities and courses to apply for.</a:t>
            </a:r>
          </a:p>
          <a:p>
            <a:pPr marL="180000" indent="-180000"/>
            <a:r>
              <a:rPr lang="en-GB" sz="1800" b="0" dirty="0"/>
              <a:t>Share aspects of good practice that you would recommend to others.</a:t>
            </a:r>
          </a:p>
          <a:p>
            <a:pPr marL="180000" lvl="0" indent="-180000"/>
            <a:r>
              <a:rPr lang="en-GB" sz="1800" b="0" dirty="0"/>
              <a:t>Consider where there might be any room for improvement.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785787" y="5231182"/>
            <a:ext cx="2632363" cy="4933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rgbClr val="17B489"/>
                </a:solidFill>
              </a:rPr>
              <a:t>10 minutes</a:t>
            </a:r>
          </a:p>
        </p:txBody>
      </p:sp>
      <p:pic>
        <p:nvPicPr>
          <p:cNvPr id="13" name="Picture 12" descr="Clock_time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9" y="5305496"/>
            <a:ext cx="335738" cy="3357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90141" y="6475583"/>
            <a:ext cx="2329164" cy="107722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GB" sz="700" b="1" dirty="0">
                <a:solidFill>
                  <a:schemeClr val="bg1"/>
                </a:solidFill>
              </a:rPr>
              <a:t>How do I help my students choose a university and course? </a:t>
            </a:r>
            <a:r>
              <a:rPr lang="en-GB" sz="700" b="1" dirty="0">
                <a:solidFill>
                  <a:srgbClr val="17B489"/>
                </a:solidFill>
              </a:rPr>
              <a:t>/</a:t>
            </a:r>
            <a:r>
              <a:rPr lang="en-GB" sz="700" b="1" dirty="0"/>
              <a:t> </a:t>
            </a:r>
            <a:r>
              <a:rPr lang="en-GB" sz="700" b="1" dirty="0">
                <a:solidFill>
                  <a:srgbClr val="FFFFFF"/>
                </a:solidFill>
              </a:rPr>
              <a:t>2</a:t>
            </a:r>
            <a:endParaRPr lang="en-US" sz="700" b="1" dirty="0">
              <a:solidFill>
                <a:srgbClr val="FFFFFF"/>
              </a:solidFill>
            </a:endParaRPr>
          </a:p>
        </p:txBody>
      </p:sp>
      <p:pic>
        <p:nvPicPr>
          <p:cNvPr id="8" name="Picture 7" descr="Reflec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7" y="1664074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06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90141" y="6475583"/>
            <a:ext cx="2329164" cy="107722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GB" sz="700" b="1" dirty="0"/>
              <a:t>How do I help my students choose a university and course? </a:t>
            </a:r>
            <a:r>
              <a:rPr lang="en-GB" sz="700" b="1" dirty="0">
                <a:solidFill>
                  <a:srgbClr val="17B489"/>
                </a:solidFill>
              </a:rPr>
              <a:t>/</a:t>
            </a:r>
            <a:r>
              <a:rPr lang="en-GB" sz="700" b="1" dirty="0"/>
              <a:t> 3</a:t>
            </a:r>
            <a:endParaRPr lang="en-US" sz="700" b="1" dirty="0"/>
          </a:p>
        </p:txBody>
      </p:sp>
      <p:sp>
        <p:nvSpPr>
          <p:cNvPr id="7" name="Rectangle 6"/>
          <p:cNvSpPr/>
          <p:nvPr/>
        </p:nvSpPr>
        <p:spPr>
          <a:xfrm>
            <a:off x="324959" y="144969"/>
            <a:ext cx="5228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17B489"/>
                </a:solidFill>
              </a:rPr>
              <a:t>Decision-making process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5195" y="894503"/>
            <a:ext cx="5047047" cy="0"/>
          </a:xfrm>
          <a:prstGeom prst="line">
            <a:avLst/>
          </a:prstGeom>
          <a:ln>
            <a:solidFill>
              <a:srgbClr val="17B48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A_Flowchart_1NE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095500"/>
            <a:ext cx="8191500" cy="2654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CBFD39-2E2C-4DD6-8098-F5303DA40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58" y="6412777"/>
            <a:ext cx="1760645" cy="27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92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rand_PPT_BG_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4959" y="144969"/>
            <a:ext cx="5228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17B489"/>
                </a:solidFill>
              </a:rPr>
              <a:t>Decision-making process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55195" y="872115"/>
            <a:ext cx="5047047" cy="0"/>
          </a:xfrm>
          <a:prstGeom prst="line">
            <a:avLst/>
          </a:prstGeom>
          <a:ln>
            <a:solidFill>
              <a:srgbClr val="17B48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290141" y="6475583"/>
            <a:ext cx="2329164" cy="107722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GB" sz="700" b="1" dirty="0">
                <a:solidFill>
                  <a:srgbClr val="FFFFFF"/>
                </a:solidFill>
              </a:rPr>
              <a:t>How do I help my students choose a university and course?</a:t>
            </a:r>
            <a:r>
              <a:rPr lang="en-GB" sz="700" b="1" dirty="0"/>
              <a:t> / </a:t>
            </a:r>
            <a:r>
              <a:rPr lang="en-GB" sz="700" b="1" dirty="0">
                <a:solidFill>
                  <a:srgbClr val="FFFFFF"/>
                </a:solidFill>
              </a:rPr>
              <a:t>4</a:t>
            </a:r>
            <a:endParaRPr lang="en-US" sz="700" b="1" dirty="0">
              <a:solidFill>
                <a:srgbClr val="FFFFFF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55194" y="935551"/>
            <a:ext cx="2877533" cy="4933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rgbClr val="17B489"/>
                </a:solidFill>
              </a:rPr>
              <a:t>Louise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83573" y="1306953"/>
            <a:ext cx="4388427" cy="4043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500"/>
              </a:spcBef>
            </a:pPr>
            <a:r>
              <a:rPr lang="en-GB" sz="1800" b="0" dirty="0"/>
              <a:t>achieved grade 7 or 8 at GCSE in English, mathematics, French, biology and chemistry  </a:t>
            </a:r>
          </a:p>
          <a:p>
            <a:pPr marL="180000" indent="-180000">
              <a:spcBef>
                <a:spcPts val="500"/>
              </a:spcBef>
            </a:pPr>
            <a:r>
              <a:rPr lang="en-GB" sz="1800" b="0" dirty="0"/>
              <a:t>achieved grade 6s at GCSE in history, physics, music, art and Welsh</a:t>
            </a:r>
          </a:p>
          <a:p>
            <a:pPr marL="180000" indent="-180000">
              <a:spcBef>
                <a:spcPts val="500"/>
              </a:spcBef>
            </a:pPr>
            <a:r>
              <a:rPr lang="en-GB" sz="1800" b="0" dirty="0"/>
              <a:t>excelled in biology at GCSE but it took a lot of revision and hard work</a:t>
            </a:r>
          </a:p>
          <a:p>
            <a:pPr marL="180000" indent="-180000">
              <a:spcBef>
                <a:spcPts val="500"/>
              </a:spcBef>
            </a:pPr>
            <a:r>
              <a:rPr lang="en-GB" sz="1800" b="0" dirty="0"/>
              <a:t>is studying A-levels in chemistry, biology and mathematics </a:t>
            </a:r>
          </a:p>
          <a:p>
            <a:pPr marL="180000" indent="-180000">
              <a:spcBef>
                <a:spcPts val="500"/>
              </a:spcBef>
            </a:pPr>
            <a:r>
              <a:rPr lang="en-GB" sz="1800" b="0" dirty="0"/>
              <a:t>is a keen musician and plays 5-a-side football</a:t>
            </a:r>
          </a:p>
          <a:p>
            <a:pPr marL="180000" indent="-180000">
              <a:spcBef>
                <a:spcPts val="500"/>
              </a:spcBef>
            </a:pPr>
            <a:r>
              <a:rPr lang="en-GB" sz="1800" b="0" dirty="0"/>
              <a:t>enjoys working with people and has a Saturday job in a local shoe shop</a:t>
            </a:r>
          </a:p>
          <a:p>
            <a:pPr marL="180000" indent="-180000">
              <a:spcBef>
                <a:spcPts val="500"/>
              </a:spcBef>
            </a:pPr>
            <a:r>
              <a:rPr lang="en-GB" sz="1800" b="0" dirty="0"/>
              <a:t>wants her degree to provide a good chance of getting a well paid job and successful career.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5410656" y="2647190"/>
            <a:ext cx="3512116" cy="2241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984"/>
              </a:spcBef>
              <a:buNone/>
            </a:pPr>
            <a:r>
              <a:rPr lang="en-US" sz="1800" b="0" dirty="0">
                <a:solidFill>
                  <a:schemeClr val="bg1"/>
                </a:solidFill>
              </a:rPr>
              <a:t>Using section 1 in the</a:t>
            </a:r>
            <a:br>
              <a:rPr lang="en-US" sz="1800" b="0" dirty="0">
                <a:solidFill>
                  <a:schemeClr val="bg1"/>
                </a:solidFill>
              </a:rPr>
            </a:br>
            <a:r>
              <a:rPr lang="en-US" sz="1800" b="0" dirty="0">
                <a:solidFill>
                  <a:schemeClr val="bg1"/>
                </a:solidFill>
              </a:rPr>
              <a:t>'How do I help my students choose a university and course?' guidebook follow the decision-making process to decide which subject areas Louise could apply for and            set a plan of action.</a:t>
            </a:r>
            <a:endParaRPr lang="en-GB" sz="1800" b="0" dirty="0">
              <a:solidFill>
                <a:schemeClr val="bg1"/>
              </a:solidFill>
            </a:endParaRPr>
          </a:p>
        </p:txBody>
      </p:sp>
      <p:pic>
        <p:nvPicPr>
          <p:cNvPr id="12" name="Picture 11" descr="ReflectW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571" y="1428950"/>
            <a:ext cx="949068" cy="94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26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rand_PPT_BG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ext Placeholder 2"/>
          <p:cNvSpPr txBox="1">
            <a:spLocks/>
          </p:cNvSpPr>
          <p:nvPr/>
        </p:nvSpPr>
        <p:spPr>
          <a:xfrm>
            <a:off x="355195" y="2570890"/>
            <a:ext cx="4457075" cy="2011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1600"/>
              </a:spcBef>
            </a:pPr>
            <a:r>
              <a:rPr lang="en-GB" sz="1800" b="0" dirty="0"/>
              <a:t>which aspects of the decision-making process you feel your students currently focus on </a:t>
            </a:r>
          </a:p>
          <a:p>
            <a:pPr marL="180000" indent="-180000">
              <a:spcBef>
                <a:spcPts val="1600"/>
              </a:spcBef>
            </a:pPr>
            <a:r>
              <a:rPr lang="en-GB" sz="1800" b="0" dirty="0"/>
              <a:t>which steps your students miss out </a:t>
            </a:r>
          </a:p>
          <a:p>
            <a:pPr marL="180000" indent="-180000">
              <a:spcBef>
                <a:spcPts val="1600"/>
              </a:spcBef>
            </a:pPr>
            <a:r>
              <a:rPr lang="en-GB" sz="1800" b="0" dirty="0"/>
              <a:t>how you currently support each step of the decision-making process.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4959" y="144969"/>
            <a:ext cx="5228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17B489"/>
                </a:solidFill>
              </a:rPr>
              <a:t>Decision-making process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55195" y="872115"/>
            <a:ext cx="5047047" cy="0"/>
          </a:xfrm>
          <a:prstGeom prst="line">
            <a:avLst/>
          </a:prstGeom>
          <a:ln>
            <a:solidFill>
              <a:srgbClr val="17B48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90141" y="6475583"/>
            <a:ext cx="2329164" cy="107722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GB" sz="700" b="1" dirty="0">
                <a:solidFill>
                  <a:srgbClr val="FFFFFF"/>
                </a:solidFill>
              </a:rPr>
              <a:t>How do I help my students choose a university and course?</a:t>
            </a:r>
            <a:r>
              <a:rPr lang="en-GB" sz="700" b="1" dirty="0"/>
              <a:t> / </a:t>
            </a:r>
            <a:r>
              <a:rPr lang="en-GB" sz="700" b="1" dirty="0">
                <a:solidFill>
                  <a:srgbClr val="FFFFFF"/>
                </a:solidFill>
              </a:rPr>
              <a:t>5</a:t>
            </a:r>
            <a:endParaRPr lang="en-US" sz="700" b="1" dirty="0">
              <a:solidFill>
                <a:srgbClr val="FFFFFF"/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355194" y="935551"/>
            <a:ext cx="4848374" cy="130075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17B489"/>
                </a:solidFill>
              </a:rPr>
              <a:t>After using the decision-making process to make a plan of action for Louise, in groups consider:</a:t>
            </a:r>
            <a:endParaRPr lang="en-GB" sz="2400" dirty="0">
              <a:solidFill>
                <a:srgbClr val="17B4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21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and_PPT_BG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9144000" cy="6858000"/>
          </a:xfrm>
          <a:prstGeom prst="rect">
            <a:avLst/>
          </a:prstGeom>
        </p:spPr>
      </p:pic>
      <p:sp>
        <p:nvSpPr>
          <p:cNvPr id="15" name="Text Placeholder 2"/>
          <p:cNvSpPr txBox="1">
            <a:spLocks/>
          </p:cNvSpPr>
          <p:nvPr/>
        </p:nvSpPr>
        <p:spPr>
          <a:xfrm>
            <a:off x="355195" y="1965275"/>
            <a:ext cx="4457075" cy="1117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>
              <a:spcBef>
                <a:spcPts val="984"/>
              </a:spcBef>
            </a:pPr>
            <a:r>
              <a:rPr lang="en-US" sz="1800" b="0" dirty="0"/>
              <a:t>their interests and strengths </a:t>
            </a:r>
            <a:endParaRPr lang="en-GB" sz="1800" b="0" dirty="0"/>
          </a:p>
          <a:p>
            <a:pPr marL="180000" indent="-180000">
              <a:spcBef>
                <a:spcPts val="984"/>
              </a:spcBef>
            </a:pPr>
            <a:r>
              <a:rPr lang="en-US" sz="1800" b="0" dirty="0"/>
              <a:t>how to build on their experience </a:t>
            </a:r>
            <a:endParaRPr lang="en-GB" sz="1800" b="0" dirty="0"/>
          </a:p>
          <a:p>
            <a:pPr marL="180000" indent="-180000">
              <a:spcBef>
                <a:spcPts val="984"/>
              </a:spcBef>
            </a:pPr>
            <a:r>
              <a:rPr lang="en-GB" sz="1800" b="0" dirty="0"/>
              <a:t>their future career aspirations.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90141" y="6475583"/>
            <a:ext cx="2329164" cy="107722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GB" sz="700" b="1" dirty="0">
                <a:solidFill>
                  <a:srgbClr val="FFFFFF"/>
                </a:solidFill>
              </a:rPr>
              <a:t>How do I help my students choose a university and course?</a:t>
            </a:r>
            <a:r>
              <a:rPr lang="en-GB" sz="700" b="1" dirty="0"/>
              <a:t> / </a:t>
            </a:r>
            <a:r>
              <a:rPr lang="en-GB" sz="700" b="1" dirty="0">
                <a:solidFill>
                  <a:srgbClr val="FFFFFF"/>
                </a:solidFill>
              </a:rPr>
              <a:t>6</a:t>
            </a:r>
            <a:endParaRPr lang="en-US" sz="700" b="1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4959" y="144969"/>
            <a:ext cx="5228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17B489"/>
                </a:solidFill>
              </a:rPr>
              <a:t>Encouraging your students to reflect</a:t>
            </a:r>
            <a:endParaRPr lang="en-GB" sz="3600" dirty="0">
              <a:solidFill>
                <a:srgbClr val="17B48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55195" y="1437845"/>
            <a:ext cx="5047047" cy="0"/>
          </a:xfrm>
          <a:prstGeom prst="line">
            <a:avLst/>
          </a:prstGeom>
          <a:ln>
            <a:solidFill>
              <a:srgbClr val="17B48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/>
          <p:cNvSpPr txBox="1">
            <a:spLocks/>
          </p:cNvSpPr>
          <p:nvPr/>
        </p:nvSpPr>
        <p:spPr>
          <a:xfrm>
            <a:off x="355194" y="1488681"/>
            <a:ext cx="4848374" cy="47241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rgbClr val="17B489"/>
                </a:solidFill>
              </a:rPr>
              <a:t>Your students should consider: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5195" y="3135795"/>
            <a:ext cx="4457075" cy="2688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984"/>
              </a:spcBef>
              <a:buNone/>
            </a:pPr>
            <a:r>
              <a:rPr lang="en-GB" sz="1800" b="0" dirty="0">
                <a:solidFill>
                  <a:srgbClr val="17B489"/>
                </a:solidFill>
              </a:rPr>
              <a:t>Most graduate-level jobs </a:t>
            </a:r>
            <a:r>
              <a:rPr lang="en-GB" sz="1800" b="0" dirty="0"/>
              <a:t>don’t</a:t>
            </a:r>
            <a:r>
              <a:rPr lang="en-GB" sz="1800" b="0" dirty="0">
                <a:solidFill>
                  <a:srgbClr val="17B489"/>
                </a:solidFill>
              </a:rPr>
              <a:t> </a:t>
            </a:r>
            <a:r>
              <a:rPr lang="en-GB" sz="1800" b="0" dirty="0"/>
              <a:t>require a particular degree subject.</a:t>
            </a:r>
          </a:p>
          <a:p>
            <a:pPr marL="0" lvl="0" indent="0">
              <a:spcBef>
                <a:spcPts val="984"/>
              </a:spcBef>
              <a:buNone/>
            </a:pPr>
            <a:r>
              <a:rPr lang="en-GB" sz="1800" b="0" dirty="0"/>
              <a:t>Work experience can help students to confirm their strengths and consider career pathways. </a:t>
            </a:r>
          </a:p>
          <a:p>
            <a:pPr marL="0" lvl="0" indent="0">
              <a:spcBef>
                <a:spcPts val="984"/>
              </a:spcBef>
              <a:buNone/>
            </a:pPr>
            <a:r>
              <a:rPr lang="en-GB" sz="1800" b="0" dirty="0">
                <a:solidFill>
                  <a:srgbClr val="17B489"/>
                </a:solidFill>
              </a:rPr>
              <a:t>Remember:</a:t>
            </a:r>
            <a:r>
              <a:rPr lang="en-GB" sz="1800" b="0" dirty="0"/>
              <a:t> Work experience is not a requirement for all courses but it can be vital when applying for courses like medicine, veterinary science, law, nursing, social work and midwifery.</a:t>
            </a:r>
          </a:p>
          <a:p>
            <a:pPr marL="0" lvl="0" indent="0">
              <a:spcBef>
                <a:spcPts val="984"/>
              </a:spcBef>
              <a:buNone/>
            </a:pPr>
            <a:endParaRPr lang="en-GB" sz="1600" b="0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355195" y="3808444"/>
            <a:ext cx="4457075" cy="2373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984"/>
              </a:spcBef>
              <a:buNone/>
            </a:pPr>
            <a:endParaRPr lang="en-GB" sz="1600" b="0" dirty="0"/>
          </a:p>
        </p:txBody>
      </p:sp>
    </p:spTree>
    <p:extLst>
      <p:ext uri="{BB962C8B-B14F-4D97-AF65-F5344CB8AC3E}">
        <p14:creationId xmlns:p14="http://schemas.microsoft.com/office/powerpoint/2010/main" val="1426031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rand_PPT_BG_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4959" y="144969"/>
            <a:ext cx="5228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2772B"/>
                </a:solidFill>
              </a:rPr>
              <a:t>Universities and courses </a:t>
            </a:r>
            <a:endParaRPr lang="en-US" sz="3600" dirty="0">
              <a:solidFill>
                <a:srgbClr val="F2772B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55195" y="872115"/>
            <a:ext cx="5047047" cy="0"/>
          </a:xfrm>
          <a:prstGeom prst="line">
            <a:avLst/>
          </a:prstGeom>
          <a:ln>
            <a:solidFill>
              <a:srgbClr val="F277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290141" y="6475583"/>
            <a:ext cx="2329164" cy="107722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GB" sz="700" b="1" dirty="0">
                <a:solidFill>
                  <a:srgbClr val="FFFFFF"/>
                </a:solidFill>
              </a:rPr>
              <a:t>How do I help my students choose a university and course?</a:t>
            </a:r>
            <a:r>
              <a:rPr lang="en-GB" sz="700" b="1" dirty="0"/>
              <a:t> </a:t>
            </a:r>
            <a:r>
              <a:rPr lang="en-GB" sz="700" b="1" dirty="0">
                <a:solidFill>
                  <a:srgbClr val="F2772B"/>
                </a:solidFill>
              </a:rPr>
              <a:t>/</a:t>
            </a:r>
            <a:r>
              <a:rPr lang="en-GB" sz="700" b="1" dirty="0"/>
              <a:t> </a:t>
            </a:r>
            <a:r>
              <a:rPr lang="en-GB" sz="700" b="1" dirty="0">
                <a:solidFill>
                  <a:srgbClr val="FFFFFF"/>
                </a:solidFill>
              </a:rPr>
              <a:t>7</a:t>
            </a:r>
            <a:endParaRPr lang="en-US" sz="700" b="1" dirty="0">
              <a:solidFill>
                <a:srgbClr val="FFFFFF"/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355194" y="935551"/>
            <a:ext cx="4848374" cy="794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rgbClr val="F2772B"/>
                </a:solidFill>
              </a:rPr>
              <a:t>Universities and courses vary significantly in: 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5196" y="1832932"/>
            <a:ext cx="3221400" cy="2780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>
              <a:spcBef>
                <a:spcPts val="1000"/>
              </a:spcBef>
            </a:pPr>
            <a:r>
              <a:rPr lang="en-GB" sz="1800" b="0" dirty="0"/>
              <a:t>content</a:t>
            </a:r>
          </a:p>
          <a:p>
            <a:pPr marL="180000" lvl="0" indent="-180000">
              <a:spcBef>
                <a:spcPts val="1000"/>
              </a:spcBef>
            </a:pPr>
            <a:r>
              <a:rPr lang="en-GB" sz="1800" b="0" dirty="0"/>
              <a:t>teaching styles</a:t>
            </a:r>
          </a:p>
          <a:p>
            <a:pPr marL="180000" lvl="0" indent="-180000">
              <a:spcBef>
                <a:spcPts val="1000"/>
              </a:spcBef>
            </a:pPr>
            <a:r>
              <a:rPr lang="en-GB" sz="1800" b="0" dirty="0"/>
              <a:t>assessment methods </a:t>
            </a:r>
          </a:p>
          <a:p>
            <a:pPr marL="180000" lvl="0" indent="-180000">
              <a:spcBef>
                <a:spcPts val="1000"/>
              </a:spcBef>
            </a:pPr>
            <a:r>
              <a:rPr lang="en-GB" sz="1800" b="0" dirty="0"/>
              <a:t>types of accreditation</a:t>
            </a:r>
          </a:p>
          <a:p>
            <a:pPr marL="180000" lvl="0" indent="-180000">
              <a:spcBef>
                <a:spcPts val="1000"/>
              </a:spcBef>
            </a:pPr>
            <a:r>
              <a:rPr lang="en-GB" sz="1800" b="0" dirty="0"/>
              <a:t>availability of work experience</a:t>
            </a:r>
          </a:p>
          <a:p>
            <a:pPr marL="180000" lvl="0" indent="-180000">
              <a:spcBef>
                <a:spcPts val="1000"/>
              </a:spcBef>
            </a:pPr>
            <a:r>
              <a:rPr lang="en-GB" sz="1800" b="0" dirty="0"/>
              <a:t>reputation </a:t>
            </a:r>
          </a:p>
          <a:p>
            <a:pPr marL="180000" lvl="0" indent="-180000">
              <a:spcBef>
                <a:spcPts val="1000"/>
              </a:spcBef>
            </a:pPr>
            <a:r>
              <a:rPr lang="en-GB" sz="1800" b="0" dirty="0"/>
              <a:t>career prospects.</a:t>
            </a:r>
          </a:p>
        </p:txBody>
      </p:sp>
    </p:spTree>
    <p:extLst>
      <p:ext uri="{BB962C8B-B14F-4D97-AF65-F5344CB8AC3E}">
        <p14:creationId xmlns:p14="http://schemas.microsoft.com/office/powerpoint/2010/main" val="3091908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and_PPT_BG_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1178595" y="1022381"/>
            <a:ext cx="1492886" cy="37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800" b="0" dirty="0">
                <a:solidFill>
                  <a:srgbClr val="F2772B"/>
                </a:solidFill>
              </a:rPr>
              <a:t>Joint honours</a:t>
            </a:r>
          </a:p>
        </p:txBody>
      </p:sp>
      <p:pic>
        <p:nvPicPr>
          <p:cNvPr id="11" name="Picture 10" descr="Joint_Ico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6" y="1005671"/>
            <a:ext cx="720000" cy="363712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1178595" y="2464097"/>
            <a:ext cx="1936353" cy="37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800" b="0" dirty="0">
                <a:solidFill>
                  <a:srgbClr val="F2772B"/>
                </a:solidFill>
              </a:rPr>
              <a:t>Sandwich courses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1178596" y="3905813"/>
            <a:ext cx="2605970" cy="37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800" b="0" dirty="0">
                <a:solidFill>
                  <a:srgbClr val="F2772B"/>
                </a:solidFill>
              </a:rPr>
              <a:t>Alternative entry routes</a:t>
            </a:r>
          </a:p>
        </p:txBody>
      </p:sp>
      <p:pic>
        <p:nvPicPr>
          <p:cNvPr id="14" name="Picture 13" descr="Alt_Entry_Ic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6" y="3914945"/>
            <a:ext cx="720000" cy="357025"/>
          </a:xfrm>
          <a:prstGeom prst="rect">
            <a:avLst/>
          </a:prstGeom>
        </p:spPr>
      </p:pic>
      <p:sp>
        <p:nvSpPr>
          <p:cNvPr id="15" name="Text Placeholder 2"/>
          <p:cNvSpPr txBox="1">
            <a:spLocks/>
          </p:cNvSpPr>
          <p:nvPr/>
        </p:nvSpPr>
        <p:spPr>
          <a:xfrm>
            <a:off x="1848864" y="1743239"/>
            <a:ext cx="1492886" cy="37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800" b="0" dirty="0">
                <a:solidFill>
                  <a:srgbClr val="F2772B"/>
                </a:solidFill>
              </a:rPr>
              <a:t>Study abroad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1848864" y="3184955"/>
            <a:ext cx="2257627" cy="37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800" b="0" dirty="0">
                <a:solidFill>
                  <a:srgbClr val="F2772B"/>
                </a:solidFill>
              </a:rPr>
              <a:t>Integrated masters</a:t>
            </a: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1848864" y="4626671"/>
            <a:ext cx="2605970" cy="37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800" b="0" dirty="0">
                <a:solidFill>
                  <a:srgbClr val="F2772B"/>
                </a:solidFill>
              </a:rPr>
              <a:t>Degree apprenticeships</a:t>
            </a:r>
          </a:p>
        </p:txBody>
      </p:sp>
      <p:pic>
        <p:nvPicPr>
          <p:cNvPr id="18" name="Picture 17" descr="Abroad_Icon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86" y="1665629"/>
            <a:ext cx="576000" cy="559543"/>
          </a:xfrm>
          <a:prstGeom prst="rect">
            <a:avLst/>
          </a:prstGeom>
        </p:spPr>
      </p:pic>
      <p:pic>
        <p:nvPicPr>
          <p:cNvPr id="19" name="Picture 18" descr="Masters_Icon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98" y="3132480"/>
            <a:ext cx="550588" cy="576000"/>
          </a:xfrm>
          <a:prstGeom prst="rect">
            <a:avLst/>
          </a:prstGeom>
        </p:spPr>
      </p:pic>
      <p:pic>
        <p:nvPicPr>
          <p:cNvPr id="21" name="Picture 20" descr="Deg_Appren_Icon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86" y="4543156"/>
            <a:ext cx="576000" cy="529298"/>
          </a:xfrm>
          <a:prstGeom prst="rect">
            <a:avLst/>
          </a:prstGeom>
        </p:spPr>
      </p:pic>
      <p:pic>
        <p:nvPicPr>
          <p:cNvPr id="23" name="Picture 22" descr="Sandwich_Icon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6" y="2399328"/>
            <a:ext cx="540000" cy="58835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24959" y="144969"/>
            <a:ext cx="5228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2772B"/>
                </a:solidFill>
              </a:rPr>
              <a:t>Different types of course</a:t>
            </a:r>
            <a:endParaRPr lang="en-US" sz="3600" dirty="0">
              <a:solidFill>
                <a:srgbClr val="F2772B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55195" y="872115"/>
            <a:ext cx="5047047" cy="0"/>
          </a:xfrm>
          <a:prstGeom prst="line">
            <a:avLst/>
          </a:prstGeom>
          <a:ln>
            <a:solidFill>
              <a:srgbClr val="F277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290141" y="6475583"/>
            <a:ext cx="2329164" cy="107722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GB" sz="700" b="1" dirty="0">
                <a:solidFill>
                  <a:srgbClr val="FFFFFF"/>
                </a:solidFill>
              </a:rPr>
              <a:t>How do I help my students choose a university and course? </a:t>
            </a:r>
            <a:r>
              <a:rPr lang="en-GB" sz="700" b="1" dirty="0"/>
              <a:t>/</a:t>
            </a:r>
            <a:r>
              <a:rPr lang="en-GB" sz="700" b="1" dirty="0">
                <a:solidFill>
                  <a:srgbClr val="FFFFFF"/>
                </a:solidFill>
              </a:rPr>
              <a:t> 8</a:t>
            </a:r>
            <a:endParaRPr lang="en-US" sz="700" b="1" dirty="0">
              <a:solidFill>
                <a:srgbClr val="FFFFFF"/>
              </a:solidFill>
            </a:endParaRPr>
          </a:p>
        </p:txBody>
      </p:sp>
      <p:pic>
        <p:nvPicPr>
          <p:cNvPr id="26" name="Picture 25" descr="Info_Icon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3" y="5963520"/>
            <a:ext cx="360000" cy="360000"/>
          </a:xfrm>
          <a:prstGeom prst="rect">
            <a:avLst/>
          </a:prstGeom>
        </p:spPr>
      </p:pic>
      <p:sp>
        <p:nvSpPr>
          <p:cNvPr id="27" name="Text Placeholder 2"/>
          <p:cNvSpPr txBox="1">
            <a:spLocks/>
          </p:cNvSpPr>
          <p:nvPr/>
        </p:nvSpPr>
        <p:spPr>
          <a:xfrm>
            <a:off x="677491" y="6025295"/>
            <a:ext cx="3625002" cy="22634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r>
              <a:rPr lang="en-GB" sz="1400" b="0" dirty="0">
                <a:solidFill>
                  <a:srgbClr val="17B489"/>
                </a:solidFill>
              </a:rPr>
              <a:t>For more information see page 23-25 of the guide </a:t>
            </a:r>
          </a:p>
        </p:txBody>
      </p:sp>
    </p:spTree>
    <p:extLst>
      <p:ext uri="{BB962C8B-B14F-4D97-AF65-F5344CB8AC3E}">
        <p14:creationId xmlns:p14="http://schemas.microsoft.com/office/powerpoint/2010/main" val="4032941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7843B3B7CD254797DA62C48E899E17" ma:contentTypeVersion="13" ma:contentTypeDescription="Create a new document." ma:contentTypeScope="" ma:versionID="a38e5f2d9d73d5174add440e091d39ef">
  <xsd:schema xmlns:xsd="http://www.w3.org/2001/XMLSchema" xmlns:xs="http://www.w3.org/2001/XMLSchema" xmlns:p="http://schemas.microsoft.com/office/2006/metadata/properties" xmlns:ns2="f984d6d2-fbd5-4ab3-a6c9-8d1a8e587484" xmlns:ns3="82f4d75c-045a-458f-adbf-10fff1c7f85e" targetNamespace="http://schemas.microsoft.com/office/2006/metadata/properties" ma:root="true" ma:fieldsID="0658ccb457b26b43bf8936e362d7c06c" ns2:_="" ns3:_="">
    <xsd:import namespace="f984d6d2-fbd5-4ab3-a6c9-8d1a8e587484"/>
    <xsd:import namespace="82f4d75c-045a-458f-adbf-10fff1c7f8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84d6d2-fbd5-4ab3-a6c9-8d1a8e587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f4d75c-045a-458f-adbf-10fff1c7f85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1C50C8-1998-4DA6-9F53-AEE012165F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BB69DF-FFFC-455C-8DC9-094842AAC609}">
  <ds:schemaRefs>
    <ds:schemaRef ds:uri="http://purl.org/dc/terms/"/>
    <ds:schemaRef ds:uri="http://schemas.openxmlformats.org/package/2006/metadata/core-properties"/>
    <ds:schemaRef ds:uri="82f4d75c-045a-458f-adbf-10fff1c7f85e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f984d6d2-fbd5-4ab3-a6c9-8d1a8e587484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A5F2F41-3A09-4A20-99CE-65C3C1B9FA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84d6d2-fbd5-4ab3-a6c9-8d1a8e587484"/>
    <ds:schemaRef ds:uri="82f4d75c-045a-458f-adbf-10fff1c7f8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1182</Words>
  <Application>Microsoft Office PowerPoint</Application>
  <PresentationFormat>On-screen Show (4:3)</PresentationFormat>
  <Paragraphs>147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Title Presentation here in font Calibri Bold 28/30pt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Wax Designworks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</dc:title>
  <dc:creator>Stephen Osmotherley</dc:creator>
  <cp:lastModifiedBy>Paul Martin</cp:lastModifiedBy>
  <cp:revision>145</cp:revision>
  <dcterms:created xsi:type="dcterms:W3CDTF">2016-04-20T08:56:16Z</dcterms:created>
  <dcterms:modified xsi:type="dcterms:W3CDTF">2021-07-14T13:13:31Z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0x010100A67843B3B7CD254797DA62C48E899E17</vt:lpwstr>
  </property>
</Properties>
</file>